
<file path=[Content_Types].xml><?xml version="1.0" encoding="utf-8"?>
<Types xmlns="http://schemas.openxmlformats.org/package/2006/content-types">
  <Default Extension="png" ContentType="image/png"/>
  <Default Extension="emf" ContentType="image/x-emf"/>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353" r:id="rId2"/>
    <p:sldId id="325" r:id="rId3"/>
    <p:sldId id="361" r:id="rId4"/>
    <p:sldId id="362" r:id="rId5"/>
    <p:sldId id="326" r:id="rId6"/>
    <p:sldId id="386" r:id="rId7"/>
    <p:sldId id="363" r:id="rId8"/>
    <p:sldId id="364" r:id="rId9"/>
    <p:sldId id="365" r:id="rId10"/>
    <p:sldId id="366" r:id="rId11"/>
    <p:sldId id="367" r:id="rId12"/>
    <p:sldId id="368" r:id="rId13"/>
    <p:sldId id="369" r:id="rId14"/>
    <p:sldId id="377" r:id="rId15"/>
    <p:sldId id="378" r:id="rId16"/>
    <p:sldId id="379" r:id="rId17"/>
    <p:sldId id="380" r:id="rId18"/>
    <p:sldId id="381" r:id="rId19"/>
    <p:sldId id="382" r:id="rId20"/>
    <p:sldId id="383" r:id="rId21"/>
    <p:sldId id="370" r:id="rId22"/>
    <p:sldId id="371" r:id="rId23"/>
    <p:sldId id="384" r:id="rId24"/>
    <p:sldId id="385" r:id="rId25"/>
    <p:sldId id="271" r:id="rId2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9A5"/>
    <a:srgbClr val="8A8A8A"/>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87074" autoAdjust="0"/>
  </p:normalViewPr>
  <p:slideViewPr>
    <p:cSldViewPr snapToGrid="0" snapToObjects="1">
      <p:cViewPr varScale="1">
        <p:scale>
          <a:sx n="75" d="100"/>
          <a:sy n="75" d="100"/>
        </p:scale>
        <p:origin x="17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7" d="100"/>
          <a:sy n="57" d="100"/>
        </p:scale>
        <p:origin x="2790" y="4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t>1/12/2019</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t>‹Nº›</a:t>
            </a:fld>
            <a:endParaRPr lang="es-CO"/>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t>01/12/2019</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t>‹Nº›</a:t>
            </a:fld>
            <a:endParaRPr lang="es-ES"/>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t>2</a:t>
            </a:fld>
            <a:endParaRPr lang="es-ES"/>
          </a:p>
        </p:txBody>
      </p:sp>
    </p:spTree>
    <p:extLst>
      <p:ext uri="{BB962C8B-B14F-4D97-AF65-F5344CB8AC3E}">
        <p14:creationId xmlns:p14="http://schemas.microsoft.com/office/powerpoint/2010/main" val="1955069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4.emf"/><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6.emf"/><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28.emf"/><Relationship Id="rId4"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8.emf"/><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0973" y="1889901"/>
            <a:ext cx="3267075" cy="4876800"/>
          </a:xfrm>
          <a:prstGeom prst="rect">
            <a:avLst/>
          </a:prstGeom>
        </p:spPr>
      </p:pic>
      <p:pic>
        <p:nvPicPr>
          <p:cNvPr id="8" name="Picture 4"/>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10522" t="17753" r="14498" b="22947"/>
          <a:stretch/>
        </p:blipFill>
        <p:spPr bwMode="auto">
          <a:xfrm>
            <a:off x="-90899" y="-71436"/>
            <a:ext cx="9270122"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0112" y="4525925"/>
            <a:ext cx="2319162" cy="140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180327" y="3357565"/>
            <a:ext cx="24860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ustrial 2">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4098"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8017183" y="2853376"/>
            <a:ext cx="696913"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30079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fraestructura">
    <p:spTree>
      <p:nvGrpSpPr>
        <p:cNvPr id="1" name=""/>
        <p:cNvGrpSpPr/>
        <p:nvPr/>
      </p:nvGrpSpPr>
      <p:grpSpPr>
        <a:xfrm>
          <a:off x="0" y="0"/>
          <a:ext cx="0" cy="0"/>
          <a:chOff x="0" y="0"/>
          <a:chExt cx="0" cy="0"/>
        </a:xfrm>
      </p:grpSpPr>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295" y="-40944"/>
            <a:ext cx="9366758" cy="7025068"/>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75762"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19398" y="2620370"/>
            <a:ext cx="821994" cy="70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uadroTexto 13"/>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402164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207278" y="0"/>
            <a:ext cx="8936719" cy="6898944"/>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783740" y="1746912"/>
            <a:ext cx="859810" cy="85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uadroTexto 13"/>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227057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7" name="16 Rectángulo"/>
          <p:cNvSpPr/>
          <p:nvPr userDrawn="1"/>
        </p:nvSpPr>
        <p:spPr>
          <a:xfrm rot="20796637">
            <a:off x="-2292201" y="-163131"/>
            <a:ext cx="11941668" cy="1608631"/>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9" name="18 Rectángulo"/>
          <p:cNvSpPr/>
          <p:nvPr userDrawn="1"/>
        </p:nvSpPr>
        <p:spPr>
          <a:xfrm>
            <a:off x="-968311" y="198126"/>
            <a:ext cx="10631006" cy="142595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11" name="10 Rectángulo"/>
          <p:cNvSpPr/>
          <p:nvPr userDrawn="1"/>
        </p:nvSpPr>
        <p:spPr>
          <a:xfrm rot="20796637">
            <a:off x="-2292201" y="-163131"/>
            <a:ext cx="11941668"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2" name="11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3" name="12 Rectángulo"/>
          <p:cNvSpPr/>
          <p:nvPr userDrawn="1"/>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mación">
    <p:spTree>
      <p:nvGrpSpPr>
        <p:cNvPr id="1" name=""/>
        <p:cNvGrpSpPr/>
        <p:nvPr/>
      </p:nvGrpSpPr>
      <p:grpSpPr>
        <a:xfrm>
          <a:off x="0" y="0"/>
          <a:ext cx="0" cy="0"/>
          <a:chOff x="0" y="0"/>
          <a:chExt cx="0" cy="0"/>
        </a:xfrm>
      </p:grpSpPr>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61325" y="2782887"/>
              <a:ext cx="573087"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7" name="CuadroTexto 16"/>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pic>
        <p:nvPicPr>
          <p:cNvPr id="16" name="Imagen 15"/>
          <p:cNvPicPr>
            <a:picLocks noChangeAspect="1"/>
          </p:cNvPicPr>
          <p:nvPr userDrawn="1"/>
        </p:nvPicPr>
        <p:blipFill>
          <a:blip r:embed="rId5">
            <a:clrChange>
              <a:clrFrom>
                <a:srgbClr val="FFFFFF"/>
              </a:clrFrom>
              <a:clrTo>
                <a:srgbClr val="FFFFFF">
                  <a:alpha val="0"/>
                </a:srgbClr>
              </a:clrTo>
            </a:clrChange>
            <a:grayscl/>
            <a:extLst>
              <a:ext uri="{BEBA8EAE-BF5A-486C-A8C5-ECC9F3942E4B}">
                <a14:imgProps xmlns:a14="http://schemas.microsoft.com/office/drawing/2010/main">
                  <a14:imgLayer r:embed="rId6">
                    <a14:imgEffect>
                      <a14:sharpenSoften amount="50000"/>
                    </a14:imgEffect>
                    <a14:imgEffect>
                      <a14:saturation sat="33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006179" y="607767"/>
            <a:ext cx="3593005" cy="3593005"/>
          </a:xfrm>
          <a:prstGeom prst="rect">
            <a:avLst/>
          </a:prstGeom>
          <a:noFill/>
          <a:ln>
            <a:noFill/>
          </a:ln>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leo">
    <p:spTree>
      <p:nvGrpSpPr>
        <p:cNvPr id="1" name=""/>
        <p:cNvGrpSpPr/>
        <p:nvPr/>
      </p:nvGrpSpPr>
      <p:grpSpPr>
        <a:xfrm>
          <a:off x="0" y="0"/>
          <a:ext cx="0" cy="0"/>
          <a:chOff x="0" y="0"/>
          <a:chExt cx="0" cy="0"/>
        </a:xfrm>
      </p:grpSpPr>
      <p:grpSp>
        <p:nvGrpSpPr>
          <p:cNvPr id="6" name="5 Grupo"/>
          <p:cNvGrpSpPr/>
          <p:nvPr userDrawn="1"/>
        </p:nvGrpSpPr>
        <p:grpSpPr>
          <a:xfrm>
            <a:off x="-495300" y="-1270341"/>
            <a:ext cx="10278090" cy="9017494"/>
            <a:chOff x="-495300" y="-1270341"/>
            <a:chExt cx="10278090" cy="9017494"/>
          </a:xfrm>
        </p:grpSpPr>
        <p:pic>
          <p:nvPicPr>
            <p:cNvPr id="7" name="Picture 5" descr="D:\Fotos\Empleo\10 Final_2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0827"/>
            <a:stretch/>
          </p:blipFill>
          <p:spPr bwMode="auto">
            <a:xfrm>
              <a:off x="0" y="-611035"/>
              <a:ext cx="9144000" cy="8358188"/>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95300" y="137072"/>
              <a:ext cx="9639300"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57812" y="2627565"/>
              <a:ext cx="817200" cy="81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CuadroTexto 14"/>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chemeClr val="bg1"/>
                </a:solidFill>
              </a:rPr>
              <a:t>GC-F-004 V.01</a:t>
            </a:r>
          </a:p>
        </p:txBody>
      </p:sp>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rendimiento">
    <p:spTree>
      <p:nvGrpSpPr>
        <p:cNvPr id="1" name=""/>
        <p:cNvGrpSpPr/>
        <p:nvPr/>
      </p:nvGrpSpPr>
      <p:grpSpPr>
        <a:xfrm>
          <a:off x="0" y="0"/>
          <a:ext cx="0" cy="0"/>
          <a:chOff x="0" y="0"/>
          <a:chExt cx="0" cy="0"/>
        </a:xfrm>
      </p:grpSpPr>
      <p:pic>
        <p:nvPicPr>
          <p:cNvPr id="6" name="Picture 2" descr="D:\Fotos\Fondo Emprender\emprendedores\_MG_4258.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3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59987" y="1859884"/>
            <a:ext cx="706907" cy="69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ld Skills">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4001"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97186" y="2762866"/>
            <a:ext cx="689614" cy="64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122328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ustrial">
    <p:spTree>
      <p:nvGrpSpPr>
        <p:cNvPr id="1" name=""/>
        <p:cNvGrpSpPr/>
        <p:nvPr/>
      </p:nvGrpSpPr>
      <p:grpSpPr>
        <a:xfrm>
          <a:off x="0" y="0"/>
          <a:ext cx="0" cy="0"/>
          <a:chOff x="0" y="0"/>
          <a:chExt cx="0" cy="0"/>
        </a:xfrm>
      </p:grpSpPr>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935"/>
          <a:stretch/>
        </p:blipFill>
        <p:spPr bwMode="auto">
          <a:xfrm>
            <a:off x="-1" y="0"/>
            <a:ext cx="9144001" cy="6984124"/>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48466"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916521" y="2641599"/>
            <a:ext cx="811224" cy="70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uadroTexto 13"/>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250712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rmación 2">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25335" y="1847763"/>
            <a:ext cx="765563" cy="72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uadroTexto 12"/>
          <p:cNvSpPr txBox="1"/>
          <p:nvPr userDrawn="1"/>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rgbClr val="FFFFFF"/>
                </a:solidFill>
              </a:rPr>
              <a:t>GC-F-004 V.01</a:t>
            </a:r>
          </a:p>
        </p:txBody>
      </p:sp>
    </p:spTree>
    <p:extLst>
      <p:ext uri="{BB962C8B-B14F-4D97-AF65-F5344CB8AC3E}">
        <p14:creationId xmlns:p14="http://schemas.microsoft.com/office/powerpoint/2010/main" val="418963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6334682"/>
            <a:ext cx="1493298" cy="523317"/>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306730" y="753124"/>
            <a:ext cx="8481837"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288000"/>
            <a:endParaRPr lang="es-CO" sz="6000" b="1" dirty="0">
              <a:solidFill>
                <a:srgbClr val="0099A5"/>
              </a:solidFill>
            </a:endParaRPr>
          </a:p>
        </p:txBody>
      </p:sp>
      <p:sp>
        <p:nvSpPr>
          <p:cNvPr id="3" name="Rectángulo 2"/>
          <p:cNvSpPr/>
          <p:nvPr/>
        </p:nvSpPr>
        <p:spPr>
          <a:xfrm>
            <a:off x="824088" y="429958"/>
            <a:ext cx="4951070" cy="984885"/>
          </a:xfrm>
          <a:prstGeom prst="rect">
            <a:avLst/>
          </a:prstGeom>
        </p:spPr>
        <p:txBody>
          <a:bodyPr wrap="square">
            <a:spAutoFit/>
          </a:bodyPr>
          <a:lstStyle/>
          <a:p>
            <a:pPr>
              <a:spcAft>
                <a:spcPts val="0"/>
              </a:spcAft>
            </a:pPr>
            <a:r>
              <a:rPr lang="es-CO" dirty="0">
                <a:solidFill>
                  <a:srgbClr val="000000"/>
                </a:solidFill>
                <a:latin typeface="Arial" panose="020B0604020202020204" pitchFamily="34" charset="0"/>
                <a:ea typeface="Times New Roman" panose="02020603050405020304" pitchFamily="18" charset="0"/>
              </a:rPr>
              <a:t> </a:t>
            </a:r>
            <a:endParaRPr lang="es-CO"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pPr>
            <a:r>
              <a:rPr lang="es-ES" sz="4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SIGFIMI</a:t>
            </a:r>
            <a:endParaRPr lang="es-CO" sz="4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4B6EE398-7857-4D1F-AEB4-737659F82ED7}"/>
              </a:ext>
            </a:extLst>
          </p:cNvPr>
          <p:cNvSpPr txBox="1"/>
          <p:nvPr/>
        </p:nvSpPr>
        <p:spPr>
          <a:xfrm>
            <a:off x="673768" y="6051884"/>
            <a:ext cx="1792706" cy="376158"/>
          </a:xfrm>
          <a:prstGeom prst="rect">
            <a:avLst/>
          </a:prstGeom>
        </p:spPr>
        <p:txBody>
          <a:bodyPr vert="horz" wrap="square" lIns="91440" tIns="45720" rIns="91440" bIns="45720" rtlCol="0" anchor="ctr">
            <a:noAutofit/>
          </a:bodyPr>
          <a:lstStyle/>
          <a:p>
            <a:pPr algn="l"/>
            <a:r>
              <a:rPr lang="es-ES" sz="2000" b="1" dirty="0">
                <a:latin typeface="Times New Roman" panose="02020603050405020304" pitchFamily="18" charset="0"/>
                <a:cs typeface="Times New Roman" panose="02020603050405020304" pitchFamily="18" charset="0"/>
              </a:rPr>
              <a:t>Joglosmy s.a.s</a:t>
            </a:r>
            <a:endParaRPr lang="es-CO"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921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3217109" y="546227"/>
            <a:ext cx="2709781" cy="830997"/>
          </a:xfrm>
          <a:prstGeom prst="rect">
            <a:avLst/>
          </a:prstGeom>
        </p:spPr>
        <p:txBody>
          <a:bodyPr wrap="none">
            <a:spAutoFit/>
          </a:bodyPr>
          <a:lstStyle/>
          <a:p>
            <a:pPr lvl="0"/>
            <a:r>
              <a:rPr lang="es-ES" sz="4800" dirty="0">
                <a:solidFill>
                  <a:schemeClr val="bg1"/>
                </a:solidFill>
              </a:rPr>
              <a:t>Impactos </a:t>
            </a:r>
            <a:r>
              <a:rPr lang="es-ES" sz="3200" dirty="0">
                <a:solidFill>
                  <a:schemeClr val="bg1"/>
                </a:solidFill>
              </a:rPr>
              <a:t> </a:t>
            </a:r>
            <a:endParaRPr lang="es-CO" sz="3200" dirty="0">
              <a:solidFill>
                <a:schemeClr val="bg1"/>
              </a:solidFill>
            </a:endParaRPr>
          </a:p>
        </p:txBody>
      </p:sp>
      <p:sp>
        <p:nvSpPr>
          <p:cNvPr id="4" name="Rectángulo 3">
            <a:extLst>
              <a:ext uri="{FF2B5EF4-FFF2-40B4-BE49-F238E27FC236}">
                <a16:creationId xmlns:a16="http://schemas.microsoft.com/office/drawing/2014/main" id="{94B433B3-76B5-44FD-8316-3BC2B3D5E464}"/>
              </a:ext>
            </a:extLst>
          </p:cNvPr>
          <p:cNvSpPr/>
          <p:nvPr/>
        </p:nvSpPr>
        <p:spPr>
          <a:xfrm>
            <a:off x="633001" y="2530393"/>
            <a:ext cx="8000150" cy="2934458"/>
          </a:xfrm>
          <a:prstGeom prst="rect">
            <a:avLst/>
          </a:prstGeom>
        </p:spPr>
        <p:txBody>
          <a:bodyPr wrap="square">
            <a:spAutoFit/>
          </a:bodyPr>
          <a:lstStyle/>
          <a:p>
            <a:pPr lvl="1" algn="just">
              <a:lnSpc>
                <a:spcPct val="200000"/>
              </a:lnSpc>
              <a:spcAft>
                <a:spcPts val="0"/>
              </a:spcAft>
              <a:buSzPts val="1100"/>
            </a:pPr>
            <a:r>
              <a:rPr lang="es-ES" sz="2400" b="1" dirty="0">
                <a:latin typeface="Times New Roman" panose="02020603050405020304" pitchFamily="18" charset="0"/>
                <a:ea typeface="Calibri" panose="020F0502020204030204" pitchFamily="34" charset="0"/>
                <a:cs typeface="Times New Roman" panose="02020603050405020304" pitchFamily="18" charset="0"/>
              </a:rPr>
              <a:t>1. TECNOLÓGICO:</a:t>
            </a:r>
            <a:endParaRPr lang="es-CO" sz="2400" dirty="0">
              <a:latin typeface="Times New Roman" panose="02020603050405020304" pitchFamily="18" charset="0"/>
              <a:ea typeface="Calibri" panose="020F0502020204030204" pitchFamily="34" charset="0"/>
              <a:cs typeface="Times New Roman" panose="02020603050405020304" pitchFamily="18" charset="0"/>
            </a:endParaRPr>
          </a:p>
          <a:p>
            <a:pPr marL="228600" indent="71755" algn="just">
              <a:lnSpc>
                <a:spcPct val="200000"/>
              </a:lnSpc>
              <a:spcAft>
                <a:spcPts val="800"/>
              </a:spcAft>
            </a:pPr>
            <a:r>
              <a:rPr lang="es-ES" sz="2400" dirty="0">
                <a:latin typeface="Times New Roman" panose="02020603050405020304" pitchFamily="18" charset="0"/>
                <a:ea typeface="Calibri" panose="020F0502020204030204" pitchFamily="34" charset="0"/>
                <a:cs typeface="Times New Roman" panose="02020603050405020304" pitchFamily="18" charset="0"/>
              </a:rPr>
              <a:t>Pasaremos de una tecnología manual a una sistematizada, así daremos un gran avance frente a nuestros competidores, y aumentaremos la productividad </a:t>
            </a:r>
            <a:endParaRPr lang="es-C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336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3217109" y="546227"/>
            <a:ext cx="2709781" cy="830997"/>
          </a:xfrm>
          <a:prstGeom prst="rect">
            <a:avLst/>
          </a:prstGeom>
        </p:spPr>
        <p:txBody>
          <a:bodyPr wrap="none">
            <a:spAutoFit/>
          </a:bodyPr>
          <a:lstStyle/>
          <a:p>
            <a:pPr lvl="0"/>
            <a:r>
              <a:rPr lang="es-ES" sz="4800" dirty="0">
                <a:solidFill>
                  <a:schemeClr val="bg1"/>
                </a:solidFill>
              </a:rPr>
              <a:t>Impactos </a:t>
            </a:r>
            <a:r>
              <a:rPr lang="es-ES" sz="3200" dirty="0">
                <a:solidFill>
                  <a:schemeClr val="bg1"/>
                </a:solidFill>
              </a:rPr>
              <a:t> </a:t>
            </a:r>
            <a:endParaRPr lang="es-CO" sz="3200" dirty="0">
              <a:solidFill>
                <a:schemeClr val="bg1"/>
              </a:solidFill>
            </a:endParaRPr>
          </a:p>
        </p:txBody>
      </p:sp>
      <p:sp>
        <p:nvSpPr>
          <p:cNvPr id="2" name="Rectángulo 1">
            <a:extLst>
              <a:ext uri="{FF2B5EF4-FFF2-40B4-BE49-F238E27FC236}">
                <a16:creationId xmlns:a16="http://schemas.microsoft.com/office/drawing/2014/main" id="{2ED0D354-13AE-4027-BEB3-3B677A1DBADD}"/>
              </a:ext>
            </a:extLst>
          </p:cNvPr>
          <p:cNvSpPr/>
          <p:nvPr/>
        </p:nvSpPr>
        <p:spPr>
          <a:xfrm>
            <a:off x="521036" y="2640181"/>
            <a:ext cx="8101925" cy="3186513"/>
          </a:xfrm>
          <a:prstGeom prst="rect">
            <a:avLst/>
          </a:prstGeom>
        </p:spPr>
        <p:txBody>
          <a:bodyPr wrap="square">
            <a:spAutoFit/>
          </a:bodyPr>
          <a:lstStyle/>
          <a:p>
            <a:pPr lvl="1" algn="just">
              <a:lnSpc>
                <a:spcPct val="200000"/>
              </a:lnSpc>
              <a:spcAft>
                <a:spcPts val="0"/>
              </a:spcAft>
              <a:buSzPts val="1100"/>
            </a:pPr>
            <a:r>
              <a:rPr lang="es-ES" sz="2000" b="1" dirty="0">
                <a:latin typeface="Times New Roman" panose="02020603050405020304" pitchFamily="18" charset="0"/>
                <a:ea typeface="Calibri" panose="020F0502020204030204" pitchFamily="34" charset="0"/>
                <a:cs typeface="Times New Roman" panose="02020603050405020304" pitchFamily="18" charset="0"/>
              </a:rPr>
              <a:t>2.       AMBIENTAL:</a:t>
            </a:r>
            <a:endParaRPr lang="es-CO" sz="2000" dirty="0">
              <a:latin typeface="Calibri" panose="020F0502020204030204" pitchFamily="34" charset="0"/>
              <a:ea typeface="Calibri" panose="020F0502020204030204" pitchFamily="34" charset="0"/>
              <a:cs typeface="Times New Roman" panose="02020603050405020304" pitchFamily="18" charset="0"/>
            </a:endParaRPr>
          </a:p>
          <a:p>
            <a:pPr marL="228600" indent="71755" algn="just">
              <a:lnSpc>
                <a:spcPct val="200000"/>
              </a:lnSpc>
              <a:spcAft>
                <a:spcPts val="800"/>
              </a:spcAft>
            </a:pPr>
            <a:r>
              <a:rPr lang="es-ES" sz="2000" dirty="0">
                <a:latin typeface="Times New Roman" panose="02020603050405020304" pitchFamily="18" charset="0"/>
                <a:ea typeface="Calibri" panose="020F0502020204030204" pitchFamily="34" charset="0"/>
                <a:cs typeface="Times New Roman" panose="02020603050405020304" pitchFamily="18" charset="0"/>
              </a:rPr>
              <a:t>El proyectora ayudara a la conversación del ecosistema, pasando de un proceso manual (Inventario, producciones) a uno digital; lo que nos lleva a una reducción de papel, que podrán ser utilizados en otras actividades.  </a:t>
            </a:r>
          </a:p>
          <a:p>
            <a:pPr marL="228600" indent="71755" algn="just">
              <a:lnSpc>
                <a:spcPct val="200000"/>
              </a:lnSpc>
              <a:spcAft>
                <a:spcPts val="800"/>
              </a:spcAft>
            </a:pP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33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3217109" y="546227"/>
            <a:ext cx="2709781" cy="830997"/>
          </a:xfrm>
          <a:prstGeom prst="rect">
            <a:avLst/>
          </a:prstGeom>
        </p:spPr>
        <p:txBody>
          <a:bodyPr wrap="none">
            <a:spAutoFit/>
          </a:bodyPr>
          <a:lstStyle/>
          <a:p>
            <a:pPr lvl="0"/>
            <a:r>
              <a:rPr lang="es-ES" sz="4800" dirty="0">
                <a:solidFill>
                  <a:schemeClr val="bg1"/>
                </a:solidFill>
              </a:rPr>
              <a:t>Impactos </a:t>
            </a:r>
            <a:r>
              <a:rPr lang="es-ES" sz="3200" dirty="0">
                <a:solidFill>
                  <a:schemeClr val="bg1"/>
                </a:solidFill>
              </a:rPr>
              <a:t> </a:t>
            </a:r>
            <a:endParaRPr lang="es-CO" sz="3200" dirty="0">
              <a:solidFill>
                <a:schemeClr val="bg1"/>
              </a:solidFill>
            </a:endParaRPr>
          </a:p>
        </p:txBody>
      </p:sp>
      <p:sp>
        <p:nvSpPr>
          <p:cNvPr id="4" name="Rectángulo 3">
            <a:extLst>
              <a:ext uri="{FF2B5EF4-FFF2-40B4-BE49-F238E27FC236}">
                <a16:creationId xmlns:a16="http://schemas.microsoft.com/office/drawing/2014/main" id="{2292EB4C-64D9-4F16-9D6C-7AC7C423CB41}"/>
              </a:ext>
            </a:extLst>
          </p:cNvPr>
          <p:cNvSpPr/>
          <p:nvPr/>
        </p:nvSpPr>
        <p:spPr>
          <a:xfrm>
            <a:off x="292470" y="2300899"/>
            <a:ext cx="8559057" cy="2941639"/>
          </a:xfrm>
          <a:prstGeom prst="rect">
            <a:avLst/>
          </a:prstGeom>
        </p:spPr>
        <p:txBody>
          <a:bodyPr wrap="square">
            <a:spAutoFit/>
          </a:bodyPr>
          <a:lstStyle/>
          <a:p>
            <a:pPr lvl="1" algn="just">
              <a:lnSpc>
                <a:spcPct val="200000"/>
              </a:lnSpc>
              <a:spcAft>
                <a:spcPts val="0"/>
              </a:spcAft>
              <a:buSzPts val="1100"/>
            </a:pPr>
            <a:r>
              <a:rPr lang="es-ES" sz="2400" b="1" dirty="0">
                <a:latin typeface="Times New Roman" panose="02020603050405020304" pitchFamily="18" charset="0"/>
                <a:ea typeface="Calibri" panose="020F0502020204030204" pitchFamily="34" charset="0"/>
                <a:cs typeface="Times New Roman" panose="02020603050405020304" pitchFamily="18" charset="0"/>
              </a:rPr>
              <a:t>3.   ECONÓMICO:</a:t>
            </a:r>
            <a:endParaRPr lang="es-CO" sz="24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200000"/>
              </a:lnSpc>
              <a:spcAft>
                <a:spcPts val="0"/>
              </a:spcAft>
            </a:pPr>
            <a:r>
              <a:rPr lang="es-E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2400" dirty="0">
                <a:latin typeface="Times New Roman" panose="02020603050405020304" pitchFamily="18" charset="0"/>
                <a:ea typeface="Calibri" panose="020F0502020204030204" pitchFamily="34" charset="0"/>
                <a:cs typeface="Times New Roman" panose="02020603050405020304" pitchFamily="18" charset="0"/>
              </a:rPr>
              <a:t>Daremos una mayor productividad en los procesos de trabajo, al reducir tiempos en los procesos manuales, lo que apoyara el aumento a atención de los clientes </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853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3217109" y="546227"/>
            <a:ext cx="2709781" cy="830997"/>
          </a:xfrm>
          <a:prstGeom prst="rect">
            <a:avLst/>
          </a:prstGeom>
        </p:spPr>
        <p:txBody>
          <a:bodyPr wrap="none">
            <a:spAutoFit/>
          </a:bodyPr>
          <a:lstStyle/>
          <a:p>
            <a:pPr lvl="0"/>
            <a:r>
              <a:rPr lang="es-ES" sz="4800" dirty="0">
                <a:solidFill>
                  <a:schemeClr val="bg1"/>
                </a:solidFill>
              </a:rPr>
              <a:t>Impactos </a:t>
            </a:r>
            <a:r>
              <a:rPr lang="es-ES" sz="3200" dirty="0">
                <a:solidFill>
                  <a:schemeClr val="bg1"/>
                </a:solidFill>
              </a:rPr>
              <a:t> </a:t>
            </a:r>
            <a:endParaRPr lang="es-CO" sz="3200" dirty="0">
              <a:solidFill>
                <a:schemeClr val="bg1"/>
              </a:solidFill>
            </a:endParaRPr>
          </a:p>
        </p:txBody>
      </p:sp>
      <p:sp>
        <p:nvSpPr>
          <p:cNvPr id="4" name="Rectángulo 3">
            <a:extLst>
              <a:ext uri="{FF2B5EF4-FFF2-40B4-BE49-F238E27FC236}">
                <a16:creationId xmlns:a16="http://schemas.microsoft.com/office/drawing/2014/main" id="{7942F5E3-7B9A-492E-A729-D4524160A562}"/>
              </a:ext>
            </a:extLst>
          </p:cNvPr>
          <p:cNvSpPr/>
          <p:nvPr/>
        </p:nvSpPr>
        <p:spPr>
          <a:xfrm>
            <a:off x="925940" y="2595205"/>
            <a:ext cx="7294880" cy="3242298"/>
          </a:xfrm>
          <a:prstGeom prst="rect">
            <a:avLst/>
          </a:prstGeom>
        </p:spPr>
        <p:txBody>
          <a:bodyPr wrap="square">
            <a:spAutoFit/>
          </a:bodyPr>
          <a:lstStyle/>
          <a:p>
            <a:pPr lvl="1" algn="just">
              <a:lnSpc>
                <a:spcPct val="107000"/>
              </a:lnSpc>
              <a:spcAft>
                <a:spcPts val="800"/>
              </a:spcAft>
              <a:buSzPts val="1100"/>
            </a:pPr>
            <a:r>
              <a:rPr lang="es-ES" sz="2400" b="1" dirty="0">
                <a:latin typeface="Times New Roman" panose="02020603050405020304" pitchFamily="18" charset="0"/>
                <a:ea typeface="Calibri" panose="020F0502020204030204" pitchFamily="34" charset="0"/>
                <a:cs typeface="Times New Roman" panose="02020603050405020304" pitchFamily="18" charset="0"/>
              </a:rPr>
              <a:t>4. SOCIAL:</a:t>
            </a:r>
          </a:p>
          <a:p>
            <a:pPr lvl="1" algn="just">
              <a:lnSpc>
                <a:spcPct val="107000"/>
              </a:lnSpc>
              <a:spcAft>
                <a:spcPts val="800"/>
              </a:spcAft>
              <a:buSzPts val="1100"/>
            </a:pPr>
            <a:endParaRPr lang="es-CO" sz="2400" dirty="0">
              <a:latin typeface="Times New Roman" panose="02020603050405020304" pitchFamily="18" charset="0"/>
              <a:ea typeface="Calibri" panose="020F0502020204030204" pitchFamily="34" charset="0"/>
              <a:cs typeface="Times New Roman" panose="02020603050405020304" pitchFamily="18" charset="0"/>
            </a:endParaRPr>
          </a:p>
          <a:p>
            <a:pPr indent="269875" algn="just">
              <a:lnSpc>
                <a:spcPct val="107000"/>
              </a:lnSpc>
              <a:spcAft>
                <a:spcPts val="800"/>
              </a:spcAft>
            </a:pPr>
            <a:r>
              <a:rPr lang="es-ES" sz="2400" dirty="0">
                <a:latin typeface="Times New Roman" panose="02020603050405020304" pitchFamily="18" charset="0"/>
                <a:ea typeface="Calibri" panose="020F0502020204030204" pitchFamily="34" charset="0"/>
                <a:cs typeface="Times New Roman" panose="02020603050405020304" pitchFamily="18" charset="0"/>
              </a:rPr>
              <a:t>Mejor calidad en  la atención a los clientes  y en los productos terminados para ellos</a:t>
            </a:r>
          </a:p>
          <a:p>
            <a:pPr indent="269875" algn="just">
              <a:lnSpc>
                <a:spcPct val="107000"/>
              </a:lnSpc>
              <a:spcAft>
                <a:spcPts val="800"/>
              </a:spcAft>
            </a:pPr>
            <a:endParaRPr lang="es-CO" sz="2400" dirty="0">
              <a:latin typeface="Times New Roman" panose="02020603050405020304" pitchFamily="18" charset="0"/>
              <a:ea typeface="Calibri" panose="020F0502020204030204" pitchFamily="34" charset="0"/>
              <a:cs typeface="Times New Roman" panose="02020603050405020304" pitchFamily="18" charset="0"/>
            </a:endParaRPr>
          </a:p>
          <a:p>
            <a:pPr indent="269875" algn="just">
              <a:lnSpc>
                <a:spcPct val="107000"/>
              </a:lnSpc>
              <a:spcAft>
                <a:spcPts val="800"/>
              </a:spcAft>
            </a:pPr>
            <a:r>
              <a:rPr lang="es-ES" sz="2400" dirty="0">
                <a:latin typeface="Times New Roman" panose="02020603050405020304" pitchFamily="18" charset="0"/>
                <a:ea typeface="Calibri" panose="020F0502020204030204" pitchFamily="34" charset="0"/>
                <a:cs typeface="Times New Roman" panose="02020603050405020304" pitchFamily="18" charset="0"/>
              </a:rPr>
              <a:t>Reducción de carga laboral, menor tención y estrés, dando un ambiente laboral más tranquilo.</a:t>
            </a:r>
            <a:endParaRPr lang="es-CO"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645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2115A77-6A84-4A33-BA51-ED71F2633CB6}"/>
              </a:ext>
            </a:extLst>
          </p:cNvPr>
          <p:cNvSpPr txBox="1"/>
          <p:nvPr/>
        </p:nvSpPr>
        <p:spPr>
          <a:xfrm>
            <a:off x="1772920" y="386080"/>
            <a:ext cx="5598160" cy="883920"/>
          </a:xfrm>
          <a:prstGeom prst="rect">
            <a:avLst/>
          </a:prstGeom>
        </p:spPr>
        <p:txBody>
          <a:bodyPr vert="horz" wrap="square" lIns="91440" tIns="45720" rIns="91440" bIns="45720" rtlCol="0" anchor="ctr">
            <a:noAutofit/>
          </a:bodyPr>
          <a:lstStyle/>
          <a:p>
            <a:pPr algn="l"/>
            <a:r>
              <a:rPr lang="es-ES" sz="4400" b="1" dirty="0">
                <a:solidFill>
                  <a:schemeClr val="bg1"/>
                </a:solidFill>
                <a:latin typeface="Times New Roman" panose="02020603050405020304" pitchFamily="18" charset="0"/>
                <a:cs typeface="Times New Roman" panose="02020603050405020304" pitchFamily="18" charset="0"/>
              </a:rPr>
              <a:t>Diagrama de procesos</a:t>
            </a:r>
            <a:endParaRPr lang="es-CO" sz="4400" b="1" dirty="0">
              <a:solidFill>
                <a:schemeClr val="bg1"/>
              </a:solidFill>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91E59B87-34F1-4ED1-B56D-1CBA97CECA6F}"/>
              </a:ext>
            </a:extLst>
          </p:cNvPr>
          <p:cNvPicPr>
            <a:picLocks noChangeAspect="1"/>
          </p:cNvPicPr>
          <p:nvPr/>
        </p:nvPicPr>
        <p:blipFill>
          <a:blip r:embed="rId2"/>
          <a:stretch>
            <a:fillRect/>
          </a:stretch>
        </p:blipFill>
        <p:spPr>
          <a:xfrm>
            <a:off x="0" y="1584960"/>
            <a:ext cx="9215120" cy="5628640"/>
          </a:xfrm>
          <a:prstGeom prst="rect">
            <a:avLst/>
          </a:prstGeom>
        </p:spPr>
      </p:pic>
    </p:spTree>
    <p:extLst>
      <p:ext uri="{BB962C8B-B14F-4D97-AF65-F5344CB8AC3E}">
        <p14:creationId xmlns:p14="http://schemas.microsoft.com/office/powerpoint/2010/main" val="2191762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E2AD3B-E254-40C4-9784-9BD212FAD6A1}"/>
              </a:ext>
            </a:extLst>
          </p:cNvPr>
          <p:cNvSpPr txBox="1"/>
          <p:nvPr/>
        </p:nvSpPr>
        <p:spPr>
          <a:xfrm>
            <a:off x="1818640" y="548640"/>
            <a:ext cx="5222240" cy="599440"/>
          </a:xfrm>
          <a:prstGeom prst="rect">
            <a:avLst/>
          </a:prstGeom>
        </p:spPr>
        <p:txBody>
          <a:bodyPr vert="horz" wrap="square" lIns="91440" tIns="45720" rIns="91440" bIns="45720" rtlCol="0" anchor="ctr">
            <a:noAutofit/>
          </a:bodyPr>
          <a:lstStyle/>
          <a:p>
            <a:pPr algn="l"/>
            <a:r>
              <a:rPr lang="es-ES" sz="7200" b="1" dirty="0">
                <a:solidFill>
                  <a:schemeClr val="bg1"/>
                </a:solidFill>
                <a:latin typeface="Times New Roman" panose="02020603050405020304" pitchFamily="18" charset="0"/>
                <a:cs typeface="Times New Roman" panose="02020603050405020304" pitchFamily="18" charset="0"/>
              </a:rPr>
              <a:t>E licitación </a:t>
            </a:r>
            <a:endParaRPr lang="es-CO" sz="7200" b="1" dirty="0">
              <a:solidFill>
                <a:schemeClr val="bg1"/>
              </a:solidFill>
              <a:latin typeface="Times New Roman" panose="02020603050405020304" pitchFamily="18" charset="0"/>
              <a:cs typeface="Times New Roman" panose="02020603050405020304" pitchFamily="18" charset="0"/>
            </a:endParaRPr>
          </a:p>
        </p:txBody>
      </p:sp>
      <p:sp>
        <p:nvSpPr>
          <p:cNvPr id="3" name="Rectángulo 2">
            <a:extLst>
              <a:ext uri="{FF2B5EF4-FFF2-40B4-BE49-F238E27FC236}">
                <a16:creationId xmlns:a16="http://schemas.microsoft.com/office/drawing/2014/main" id="{491F371C-37DE-42FF-916C-DF4B163F2975}"/>
              </a:ext>
            </a:extLst>
          </p:cNvPr>
          <p:cNvSpPr/>
          <p:nvPr/>
        </p:nvSpPr>
        <p:spPr>
          <a:xfrm>
            <a:off x="442228" y="2056827"/>
            <a:ext cx="8259544" cy="4278222"/>
          </a:xfrm>
          <a:prstGeom prst="rect">
            <a:avLst/>
          </a:prstGeom>
        </p:spPr>
        <p:txBody>
          <a:bodyPr wrap="square">
            <a:spAutoFit/>
          </a:bodyPr>
          <a:lstStyle/>
          <a:p>
            <a:pPr indent="71755" algn="just">
              <a:lnSpc>
                <a:spcPct val="200000"/>
              </a:lnSpc>
              <a:spcAft>
                <a:spcPts val="800"/>
              </a:spcAft>
            </a:pPr>
            <a:r>
              <a:rPr lang="es-ES" sz="2800" dirty="0">
                <a:latin typeface="Times New Roman" panose="02020603050405020304" pitchFamily="18" charset="0"/>
                <a:ea typeface="Calibri" panose="020F0502020204030204" pitchFamily="34" charset="0"/>
                <a:cs typeface="Times New Roman" panose="02020603050405020304" pitchFamily="18" charset="0"/>
              </a:rPr>
              <a:t>La técnica de elicitación que implementamos, para la recolección de información, fue: Entrevista, realizada a  Rodrigo Villada Moreno, Jefe de planta de la empresa Joglosmy s.a.s</a:t>
            </a:r>
            <a:r>
              <a:rPr lang="es-ES" sz="2800" dirty="0">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así mismo realizamos el método de observación.</a:t>
            </a:r>
            <a:endParaRPr lang="es-CO" sz="28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840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07AD179-5929-41D7-B7C6-5A6A396B594B}"/>
              </a:ext>
            </a:extLst>
          </p:cNvPr>
          <p:cNvSpPr txBox="1"/>
          <p:nvPr/>
        </p:nvSpPr>
        <p:spPr>
          <a:xfrm>
            <a:off x="2011680" y="660400"/>
            <a:ext cx="5120640" cy="497840"/>
          </a:xfrm>
          <a:prstGeom prst="rect">
            <a:avLst/>
          </a:prstGeom>
        </p:spPr>
        <p:txBody>
          <a:bodyPr vert="horz" wrap="square" lIns="91440" tIns="45720" rIns="91440" bIns="45720" rtlCol="0" anchor="ctr">
            <a:noAutofit/>
          </a:bodyPr>
          <a:lstStyle/>
          <a:p>
            <a:pPr algn="l"/>
            <a:r>
              <a:rPr lang="es-ES" sz="6000" b="1" dirty="0">
                <a:solidFill>
                  <a:schemeClr val="bg1"/>
                </a:solidFill>
                <a:latin typeface="Times New Roman" panose="02020603050405020304" pitchFamily="18" charset="0"/>
                <a:cs typeface="Times New Roman" panose="02020603050405020304" pitchFamily="18" charset="0"/>
              </a:rPr>
              <a:t>Preguntas</a:t>
            </a:r>
            <a:endParaRPr lang="es-CO" sz="6000" b="1" dirty="0">
              <a:solidFill>
                <a:schemeClr val="bg1"/>
              </a:solidFill>
              <a:latin typeface="Times New Roman" panose="02020603050405020304" pitchFamily="18" charset="0"/>
              <a:cs typeface="Times New Roman" panose="02020603050405020304" pitchFamily="18" charset="0"/>
            </a:endParaRPr>
          </a:p>
        </p:txBody>
      </p:sp>
      <p:sp>
        <p:nvSpPr>
          <p:cNvPr id="3" name="Rectángulo 2">
            <a:extLst>
              <a:ext uri="{FF2B5EF4-FFF2-40B4-BE49-F238E27FC236}">
                <a16:creationId xmlns:a16="http://schemas.microsoft.com/office/drawing/2014/main" id="{B6F4E6CB-69AB-431F-B316-E205CF01C0C0}"/>
              </a:ext>
            </a:extLst>
          </p:cNvPr>
          <p:cNvSpPr/>
          <p:nvPr/>
        </p:nvSpPr>
        <p:spPr>
          <a:xfrm>
            <a:off x="386080" y="2358699"/>
            <a:ext cx="8971280" cy="3337260"/>
          </a:xfrm>
          <a:prstGeom prst="rect">
            <a:avLst/>
          </a:prstGeom>
        </p:spPr>
        <p:txBody>
          <a:bodyPr wrap="square">
            <a:spAutoFit/>
          </a:bodyPr>
          <a:lstStyle/>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¿Cuáles son las principales problemáticas que se evidencian en la empresa?</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¿Cuáles son los procesos que se manejan?</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¿Cada empleado tiene un oficio asignado?</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¿Qué problemática se evidencia en la entrega de pedidos?</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¿Cree que el horario que se maneja influye en los procesos?</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¿Qué soluciones se manejan cuando una maquina inyectora produce fallos?</a:t>
            </a:r>
            <a:endParaRPr lang="es-CO"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954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1C4DDE-9108-4B96-A3F5-2D69DD844BF5}"/>
              </a:ext>
            </a:extLst>
          </p:cNvPr>
          <p:cNvSpPr/>
          <p:nvPr/>
        </p:nvSpPr>
        <p:spPr>
          <a:xfrm>
            <a:off x="2508414" y="460494"/>
            <a:ext cx="3504998" cy="1015663"/>
          </a:xfrm>
          <a:prstGeom prst="rect">
            <a:avLst/>
          </a:prstGeom>
        </p:spPr>
        <p:txBody>
          <a:bodyPr wrap="none">
            <a:spAutoFit/>
          </a:bodyPr>
          <a:lstStyle/>
          <a:p>
            <a:r>
              <a:rPr lang="es-ES" sz="6000" b="1" dirty="0">
                <a:solidFill>
                  <a:schemeClr val="bg1"/>
                </a:solidFill>
                <a:latin typeface="Times New Roman" panose="02020603050405020304" pitchFamily="18" charset="0"/>
                <a:cs typeface="Times New Roman" panose="02020603050405020304" pitchFamily="18" charset="0"/>
              </a:rPr>
              <a:t>Preguntas</a:t>
            </a:r>
            <a:endParaRPr lang="es-CO" sz="6000" b="1" dirty="0">
              <a:solidFill>
                <a:schemeClr val="bg1"/>
              </a:solidFill>
              <a:latin typeface="Times New Roman" panose="02020603050405020304" pitchFamily="18" charset="0"/>
              <a:cs typeface="Times New Roman" panose="02020603050405020304" pitchFamily="18" charset="0"/>
            </a:endParaRPr>
          </a:p>
        </p:txBody>
      </p:sp>
      <p:sp>
        <p:nvSpPr>
          <p:cNvPr id="3" name="Rectángulo 2">
            <a:extLst>
              <a:ext uri="{FF2B5EF4-FFF2-40B4-BE49-F238E27FC236}">
                <a16:creationId xmlns:a16="http://schemas.microsoft.com/office/drawing/2014/main" id="{7BDBE1E6-430A-4873-B7DE-9E94CFF0F53E}"/>
              </a:ext>
            </a:extLst>
          </p:cNvPr>
          <p:cNvSpPr/>
          <p:nvPr/>
        </p:nvSpPr>
        <p:spPr>
          <a:xfrm>
            <a:off x="1219200" y="2446448"/>
            <a:ext cx="6705600" cy="3184846"/>
          </a:xfrm>
          <a:prstGeom prst="rect">
            <a:avLst/>
          </a:prstGeom>
        </p:spPr>
        <p:txBody>
          <a:bodyPr wrap="square">
            <a:spAutoFit/>
          </a:bodyPr>
          <a:lstStyle/>
          <a:p>
            <a:pPr marL="342900" lvl="0" indent="-342900" algn="just">
              <a:lnSpc>
                <a:spcPct val="200000"/>
              </a:lnSpc>
              <a:spcAft>
                <a:spcPts val="0"/>
              </a:spcAft>
              <a:buFont typeface="Symbol" panose="05050102010706020507" pitchFamily="18" charset="2"/>
              <a:buChar char=""/>
            </a:pPr>
            <a:r>
              <a:rPr lang="es-ES" dirty="0">
                <a:latin typeface="Times New Roman" panose="02020603050405020304" pitchFamily="18" charset="0"/>
                <a:ea typeface="Calibri" panose="020F0502020204030204" pitchFamily="34" charset="0"/>
                <a:cs typeface="Times New Roman" panose="02020603050405020304" pitchFamily="18" charset="0"/>
              </a:rPr>
              <a:t>¿</a:t>
            </a:r>
            <a:r>
              <a:rPr lang="es-ES" sz="2000" dirty="0">
                <a:latin typeface="Times New Roman" panose="02020603050405020304" pitchFamily="18" charset="0"/>
                <a:ea typeface="Calibri" panose="020F0502020204030204" pitchFamily="34" charset="0"/>
                <a:cs typeface="Times New Roman" panose="02020603050405020304" pitchFamily="18" charset="0"/>
              </a:rPr>
              <a:t>El mantenimiento de las maquinas son constantes? </a:t>
            </a:r>
          </a:p>
          <a:p>
            <a:pPr marL="342900" lvl="0" indent="-342900" algn="just">
              <a:lnSpc>
                <a:spcPct val="200000"/>
              </a:lnSpc>
              <a:spcAft>
                <a:spcPts val="0"/>
              </a:spcAft>
              <a:buFont typeface="Symbol" panose="05050102010706020507" pitchFamily="18" charset="2"/>
              <a:buChar char=""/>
            </a:pPr>
            <a:r>
              <a:rPr lang="es-ES" sz="2000" dirty="0">
                <a:latin typeface="Times New Roman" panose="02020603050405020304" pitchFamily="18" charset="0"/>
                <a:ea typeface="Calibri" panose="020F0502020204030204" pitchFamily="34" charset="0"/>
                <a:cs typeface="Times New Roman" panose="02020603050405020304" pitchFamily="18" charset="0"/>
              </a:rPr>
              <a:t>¿Qué problemáticas se evidencian en el inventario?</a:t>
            </a:r>
            <a:endParaRPr lang="es-CO"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800"/>
              </a:spcAft>
              <a:buFont typeface="Symbol" panose="05050102010706020507" pitchFamily="18" charset="2"/>
              <a:buChar char=""/>
            </a:pPr>
            <a:r>
              <a:rPr lang="es-ES" sz="2000" dirty="0">
                <a:latin typeface="Times New Roman" panose="02020603050405020304" pitchFamily="18" charset="0"/>
                <a:ea typeface="Calibri" panose="020F0502020204030204" pitchFamily="34" charset="0"/>
                <a:cs typeface="Times New Roman" panose="02020603050405020304" pitchFamily="18" charset="0"/>
              </a:rPr>
              <a:t>¿Cómo es el proceso de la inyección de las maquinas hasta llegar al producto final?</a:t>
            </a:r>
          </a:p>
          <a:p>
            <a:pPr marL="342900" lvl="0" indent="-342900" algn="just">
              <a:lnSpc>
                <a:spcPct val="200000"/>
              </a:lnSpc>
              <a:spcAft>
                <a:spcPts val="800"/>
              </a:spcAft>
              <a:buFont typeface="Symbol" panose="05050102010706020507" pitchFamily="18" charset="2"/>
              <a:buChar char=""/>
            </a:pPr>
            <a:r>
              <a:rPr lang="es-ES" sz="2000" dirty="0">
                <a:latin typeface="Times New Roman" panose="02020603050405020304" pitchFamily="18" charset="0"/>
                <a:ea typeface="Calibri" panose="020F0502020204030204" pitchFamily="34" charset="0"/>
                <a:cs typeface="Times New Roman" panose="02020603050405020304" pitchFamily="18" charset="0"/>
              </a:rPr>
              <a:t>¿Qué resultados espera con el sistema de información ?</a:t>
            </a:r>
            <a:endParaRPr lang="es-CO"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7674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EED45CC-3E41-49C6-A6A7-348F4E0ADB21}"/>
              </a:ext>
            </a:extLst>
          </p:cNvPr>
          <p:cNvSpPr txBox="1"/>
          <p:nvPr/>
        </p:nvSpPr>
        <p:spPr>
          <a:xfrm>
            <a:off x="3271520" y="690880"/>
            <a:ext cx="4511040" cy="447040"/>
          </a:xfrm>
          <a:prstGeom prst="rect">
            <a:avLst/>
          </a:prstGeom>
        </p:spPr>
        <p:txBody>
          <a:bodyPr vert="horz" wrap="square" lIns="91440" tIns="45720" rIns="91440" bIns="45720" rtlCol="0" anchor="ctr">
            <a:noAutofit/>
          </a:bodyPr>
          <a:lstStyle/>
          <a:p>
            <a:pPr algn="l"/>
            <a:r>
              <a:rPr lang="es-ES" sz="6000" b="1" dirty="0">
                <a:solidFill>
                  <a:schemeClr val="bg1"/>
                </a:solidFill>
                <a:latin typeface="Times New Roman" panose="02020603050405020304" pitchFamily="18" charset="0"/>
                <a:cs typeface="Times New Roman" panose="02020603050405020304" pitchFamily="18" charset="0"/>
              </a:rPr>
              <a:t>Audio</a:t>
            </a:r>
            <a:endParaRPr lang="es-CO" sz="6000" b="1" dirty="0">
              <a:solidFill>
                <a:schemeClr val="bg1"/>
              </a:solidFill>
              <a:latin typeface="Times New Roman" panose="02020603050405020304" pitchFamily="18" charset="0"/>
              <a:cs typeface="Times New Roman" panose="02020603050405020304" pitchFamily="18" charset="0"/>
            </a:endParaRPr>
          </a:p>
        </p:txBody>
      </p:sp>
      <p:pic>
        <p:nvPicPr>
          <p:cNvPr id="3" name="Calle 102A">
            <a:hlinkClick r:id="" action="ppaction://media"/>
            <a:extLst>
              <a:ext uri="{FF2B5EF4-FFF2-40B4-BE49-F238E27FC236}">
                <a16:creationId xmlns:a16="http://schemas.microsoft.com/office/drawing/2014/main" id="{B3F6C3D4-EB32-47CD-9EC0-00AAC772B8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37685" y="3185318"/>
            <a:ext cx="487363" cy="487363"/>
          </a:xfrm>
          <a:prstGeom prst="rect">
            <a:avLst/>
          </a:prstGeom>
        </p:spPr>
      </p:pic>
    </p:spTree>
    <p:extLst>
      <p:ext uri="{BB962C8B-B14F-4D97-AF65-F5344CB8AC3E}">
        <p14:creationId xmlns:p14="http://schemas.microsoft.com/office/powerpoint/2010/main" val="83332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2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08A5CF6-65F5-4C5C-9DAB-B0E48C517B8D}"/>
              </a:ext>
            </a:extLst>
          </p:cNvPr>
          <p:cNvSpPr txBox="1"/>
          <p:nvPr/>
        </p:nvSpPr>
        <p:spPr>
          <a:xfrm>
            <a:off x="2204720" y="579120"/>
            <a:ext cx="6664960" cy="670560"/>
          </a:xfrm>
          <a:prstGeom prst="rect">
            <a:avLst/>
          </a:prstGeom>
        </p:spPr>
        <p:txBody>
          <a:bodyPr vert="horz" wrap="square" lIns="91440" tIns="45720" rIns="91440" bIns="45720" rtlCol="0" anchor="ctr">
            <a:noAutofit/>
          </a:bodyPr>
          <a:lstStyle/>
          <a:p>
            <a:pPr algn="l"/>
            <a:r>
              <a:rPr lang="es-ES" sz="6000" b="1" dirty="0">
                <a:solidFill>
                  <a:schemeClr val="bg1"/>
                </a:solidFill>
                <a:latin typeface="Times New Roman" panose="02020603050405020304" pitchFamily="18" charset="0"/>
                <a:cs typeface="Times New Roman" panose="02020603050405020304" pitchFamily="18" charset="0"/>
              </a:rPr>
              <a:t>Observación</a:t>
            </a:r>
            <a:endParaRPr lang="es-CO" sz="6000" b="1" dirty="0">
              <a:solidFill>
                <a:schemeClr val="bg1"/>
              </a:solidFill>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6060ADB5-542D-4711-AECD-D68CA93732B6}"/>
              </a:ext>
            </a:extLst>
          </p:cNvPr>
          <p:cNvPicPr>
            <a:picLocks noChangeAspect="1"/>
          </p:cNvPicPr>
          <p:nvPr/>
        </p:nvPicPr>
        <p:blipFill>
          <a:blip r:embed="rId2"/>
          <a:stretch>
            <a:fillRect/>
          </a:stretch>
        </p:blipFill>
        <p:spPr>
          <a:xfrm>
            <a:off x="0" y="1671431"/>
            <a:ext cx="4572001" cy="2509410"/>
          </a:xfrm>
          <a:prstGeom prst="rect">
            <a:avLst/>
          </a:prstGeom>
        </p:spPr>
      </p:pic>
      <p:pic>
        <p:nvPicPr>
          <p:cNvPr id="6" name="Imagen 5">
            <a:extLst>
              <a:ext uri="{FF2B5EF4-FFF2-40B4-BE49-F238E27FC236}">
                <a16:creationId xmlns:a16="http://schemas.microsoft.com/office/drawing/2014/main" id="{BE7513A2-341C-439F-B6F0-D5C2F2E0E73E}"/>
              </a:ext>
            </a:extLst>
          </p:cNvPr>
          <p:cNvPicPr>
            <a:picLocks noChangeAspect="1"/>
          </p:cNvPicPr>
          <p:nvPr/>
        </p:nvPicPr>
        <p:blipFill>
          <a:blip r:embed="rId3"/>
          <a:stretch>
            <a:fillRect/>
          </a:stretch>
        </p:blipFill>
        <p:spPr>
          <a:xfrm rot="5400000">
            <a:off x="1653855" y="3218038"/>
            <a:ext cx="2118298" cy="4572001"/>
          </a:xfrm>
          <a:prstGeom prst="rect">
            <a:avLst/>
          </a:prstGeom>
        </p:spPr>
      </p:pic>
      <p:pic>
        <p:nvPicPr>
          <p:cNvPr id="8" name="Imagen 7">
            <a:extLst>
              <a:ext uri="{FF2B5EF4-FFF2-40B4-BE49-F238E27FC236}">
                <a16:creationId xmlns:a16="http://schemas.microsoft.com/office/drawing/2014/main" id="{4101DDE6-5D9E-4643-AF6C-485621F1EFEB}"/>
              </a:ext>
            </a:extLst>
          </p:cNvPr>
          <p:cNvPicPr>
            <a:picLocks noChangeAspect="1"/>
          </p:cNvPicPr>
          <p:nvPr/>
        </p:nvPicPr>
        <p:blipFill>
          <a:blip r:embed="rId4"/>
          <a:stretch>
            <a:fillRect/>
          </a:stretch>
        </p:blipFill>
        <p:spPr>
          <a:xfrm>
            <a:off x="5781040" y="1743455"/>
            <a:ext cx="3159761" cy="4535425"/>
          </a:xfrm>
          <a:prstGeom prst="rect">
            <a:avLst/>
          </a:prstGeom>
        </p:spPr>
      </p:pic>
    </p:spTree>
    <p:extLst>
      <p:ext uri="{BB962C8B-B14F-4D97-AF65-F5344CB8AC3E}">
        <p14:creationId xmlns:p14="http://schemas.microsoft.com/office/powerpoint/2010/main" val="120529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458271" y="170587"/>
            <a:ext cx="566487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288000"/>
            <a:r>
              <a:rPr lang="es-CO" sz="5400" b="1" dirty="0">
                <a:solidFill>
                  <a:schemeClr val="bg1"/>
                </a:solidFill>
              </a:rPr>
              <a:t>Integrantes</a:t>
            </a:r>
          </a:p>
        </p:txBody>
      </p:sp>
      <p:sp>
        <p:nvSpPr>
          <p:cNvPr id="4" name="Marcador de contenido 2"/>
          <p:cNvSpPr txBox="1">
            <a:spLocks/>
          </p:cNvSpPr>
          <p:nvPr/>
        </p:nvSpPr>
        <p:spPr>
          <a:xfrm>
            <a:off x="3467284" y="3361052"/>
            <a:ext cx="5503295" cy="206819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992" y="2559695"/>
            <a:ext cx="1973249" cy="27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adroTexto 2"/>
          <p:cNvSpPr txBox="1"/>
          <p:nvPr/>
        </p:nvSpPr>
        <p:spPr>
          <a:xfrm>
            <a:off x="3609474" y="2358189"/>
            <a:ext cx="4559968" cy="3573379"/>
          </a:xfrm>
          <a:prstGeom prst="rect">
            <a:avLst/>
          </a:prstGeom>
        </p:spPr>
        <p:txBody>
          <a:bodyPr vert="horz" wrap="square" lIns="91440" tIns="45720" rIns="91440" bIns="45720" rtlCol="0" anchor="ctr">
            <a:noAutofit/>
          </a:bodyPr>
          <a:lstStyle/>
          <a:p>
            <a:pPr algn="l"/>
            <a:r>
              <a:rPr lang="es-CO" sz="3600" b="1" dirty="0">
                <a:solidFill>
                  <a:srgbClr val="92D050"/>
                </a:solidFill>
                <a:latin typeface="Times New Roman" panose="02020603050405020304" pitchFamily="18" charset="0"/>
                <a:cs typeface="Times New Roman" panose="02020603050405020304" pitchFamily="18" charset="0"/>
              </a:rPr>
              <a:t>Julián Andrés Porras Beltrán</a:t>
            </a:r>
          </a:p>
          <a:p>
            <a:pPr algn="l"/>
            <a:r>
              <a:rPr lang="es-CO" sz="3600" b="1" dirty="0">
                <a:solidFill>
                  <a:srgbClr val="92D050"/>
                </a:solidFill>
                <a:latin typeface="Times New Roman" panose="02020603050405020304" pitchFamily="18" charset="0"/>
                <a:cs typeface="Times New Roman" panose="02020603050405020304" pitchFamily="18" charset="0"/>
              </a:rPr>
              <a:t>Julián Alejandro Gallardo</a:t>
            </a:r>
          </a:p>
          <a:p>
            <a:pPr algn="l"/>
            <a:r>
              <a:rPr lang="es-CO" sz="3600" b="1" dirty="0">
                <a:solidFill>
                  <a:srgbClr val="92D050"/>
                </a:solidFill>
                <a:latin typeface="Times New Roman" panose="02020603050405020304" pitchFamily="18" charset="0"/>
                <a:cs typeface="Times New Roman" panose="02020603050405020304" pitchFamily="18" charset="0"/>
              </a:rPr>
              <a:t>Johan Nicolás Zapata</a:t>
            </a:r>
          </a:p>
          <a:p>
            <a:pPr algn="l"/>
            <a:endParaRPr lang="es-CO" sz="3600" b="1" dirty="0">
              <a:solidFill>
                <a:srgbClr val="92D050"/>
              </a:solidFill>
              <a:latin typeface="Times New Roman" panose="02020603050405020304" pitchFamily="18" charset="0"/>
              <a:cs typeface="Times New Roman" panose="02020603050405020304" pitchFamily="18" charset="0"/>
            </a:endParaRPr>
          </a:p>
          <a:p>
            <a:pPr algn="l"/>
            <a:r>
              <a:rPr lang="es-CO" sz="3600" b="1" dirty="0" err="1">
                <a:solidFill>
                  <a:srgbClr val="92D050"/>
                </a:solidFill>
                <a:latin typeface="Times New Roman" panose="02020603050405020304" pitchFamily="18" charset="0"/>
                <a:cs typeface="Times New Roman" panose="02020603050405020304" pitchFamily="18" charset="0"/>
              </a:rPr>
              <a:t>Gaes</a:t>
            </a:r>
            <a:r>
              <a:rPr lang="es-CO" sz="3600" b="1" dirty="0">
                <a:solidFill>
                  <a:srgbClr val="92D050"/>
                </a:solidFill>
                <a:latin typeface="Times New Roman" panose="02020603050405020304" pitchFamily="18" charset="0"/>
                <a:cs typeface="Times New Roman" panose="02020603050405020304" pitchFamily="18" charset="0"/>
              </a:rPr>
              <a:t> 9</a:t>
            </a:r>
          </a:p>
        </p:txBody>
      </p:sp>
    </p:spTree>
    <p:extLst>
      <p:ext uri="{BB962C8B-B14F-4D97-AF65-F5344CB8AC3E}">
        <p14:creationId xmlns:p14="http://schemas.microsoft.com/office/powerpoint/2010/main" val="4126290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424AA18-1767-46FA-AD93-96A0B21B88E3}"/>
              </a:ext>
            </a:extLst>
          </p:cNvPr>
          <p:cNvSpPr txBox="1"/>
          <p:nvPr/>
        </p:nvSpPr>
        <p:spPr>
          <a:xfrm>
            <a:off x="1981200" y="599440"/>
            <a:ext cx="4917440" cy="406400"/>
          </a:xfrm>
          <a:prstGeom prst="rect">
            <a:avLst/>
          </a:prstGeom>
        </p:spPr>
        <p:txBody>
          <a:bodyPr vert="horz" wrap="square" lIns="91440" tIns="45720" rIns="91440" bIns="45720" rtlCol="0" anchor="ctr">
            <a:noAutofit/>
          </a:bodyPr>
          <a:lstStyle/>
          <a:p>
            <a:pPr algn="l"/>
            <a:r>
              <a:rPr lang="es-ES" sz="6000" b="1" dirty="0">
                <a:solidFill>
                  <a:schemeClr val="bg1"/>
                </a:solidFill>
                <a:latin typeface="Times New Roman" panose="02020603050405020304" pitchFamily="18" charset="0"/>
                <a:cs typeface="Times New Roman" panose="02020603050405020304" pitchFamily="18" charset="0"/>
              </a:rPr>
              <a:t>Conclusión</a:t>
            </a:r>
            <a:endParaRPr lang="es-CO" sz="6000" b="1" dirty="0">
              <a:solidFill>
                <a:schemeClr val="bg1"/>
              </a:solidFill>
              <a:latin typeface="Times New Roman" panose="02020603050405020304" pitchFamily="18" charset="0"/>
              <a:cs typeface="Times New Roman" panose="02020603050405020304" pitchFamily="18" charset="0"/>
            </a:endParaRPr>
          </a:p>
        </p:txBody>
      </p:sp>
      <p:sp>
        <p:nvSpPr>
          <p:cNvPr id="3" name="Rectángulo 2">
            <a:extLst>
              <a:ext uri="{FF2B5EF4-FFF2-40B4-BE49-F238E27FC236}">
                <a16:creationId xmlns:a16="http://schemas.microsoft.com/office/drawing/2014/main" id="{41D9580F-036B-4B73-8163-7828074FB822}"/>
              </a:ext>
            </a:extLst>
          </p:cNvPr>
          <p:cNvSpPr/>
          <p:nvPr/>
        </p:nvSpPr>
        <p:spPr>
          <a:xfrm>
            <a:off x="-177800" y="2265136"/>
            <a:ext cx="9235440" cy="3829703"/>
          </a:xfrm>
          <a:prstGeom prst="rect">
            <a:avLst/>
          </a:prstGeom>
        </p:spPr>
        <p:txBody>
          <a:bodyPr wrap="square">
            <a:spAutoFit/>
          </a:bodyPr>
          <a:lstStyle/>
          <a:p>
            <a:pPr marL="300355" algn="just">
              <a:lnSpc>
                <a:spcPct val="200000"/>
              </a:lnSpc>
              <a:spcAft>
                <a:spcPts val="0"/>
              </a:spcAft>
            </a:pPr>
            <a:r>
              <a:rPr lang="es-ES" dirty="0">
                <a:latin typeface="Times New Roman" panose="02020603050405020304" pitchFamily="18" charset="0"/>
                <a:ea typeface="Calibri" panose="020F0502020204030204" pitchFamily="34" charset="0"/>
                <a:cs typeface="Times New Roman" panose="02020603050405020304" pitchFamily="18" charset="0"/>
              </a:rPr>
              <a:t>Por medio de la información recolectada podemos concluir en lo siguiente:</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757555" algn="just">
              <a:lnSpc>
                <a:spcPct val="200000"/>
              </a:lnSpc>
              <a:spcAft>
                <a:spcPts val="0"/>
              </a:spcAft>
            </a:pPr>
            <a:r>
              <a:rPr lang="es-ES" dirty="0">
                <a:latin typeface="Times New Roman" panose="02020603050405020304" pitchFamily="18" charset="0"/>
                <a:ea typeface="Calibri" panose="020F0502020204030204" pitchFamily="34" charset="0"/>
                <a:cs typeface="Times New Roman" panose="02020603050405020304" pitchFamily="18" charset="0"/>
              </a:rPr>
              <a:t>Es necesario que la empresa tenga un sistema de información que cumpla con los requisitos de la empresa </a:t>
            </a:r>
          </a:p>
          <a:p>
            <a:pPr marL="757555" algn="just">
              <a:lnSpc>
                <a:spcPct val="200000"/>
              </a:lnSpc>
              <a:spcAft>
                <a:spcPts val="0"/>
              </a:spcAft>
            </a:pP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757555" algn="just">
              <a:lnSpc>
                <a:spcPct val="200000"/>
              </a:lnSpc>
              <a:spcAft>
                <a:spcPts val="0"/>
              </a:spcAft>
            </a:pPr>
            <a:r>
              <a:rPr lang="es-ES" dirty="0">
                <a:latin typeface="Times New Roman" panose="02020603050405020304" pitchFamily="18" charset="0"/>
                <a:ea typeface="Calibri" panose="020F0502020204030204" pitchFamily="34" charset="0"/>
                <a:cs typeface="Times New Roman" panose="02020603050405020304" pitchFamily="18" charset="0"/>
              </a:rPr>
              <a:t>Se debe tener en cuenta cada uno de los procesos para dar solución de forma inmediata y de forma organizada, así mismo tener siempre la satisfacción del cliente con el producto final </a:t>
            </a:r>
            <a:endParaRPr lang="es-CO"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811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923180" y="381570"/>
            <a:ext cx="7483011" cy="830997"/>
          </a:xfrm>
          <a:prstGeom prst="rect">
            <a:avLst/>
          </a:prstGeom>
        </p:spPr>
        <p:txBody>
          <a:bodyPr wrap="none">
            <a:spAutoFit/>
          </a:bodyPr>
          <a:lstStyle/>
          <a:p>
            <a:pPr lvl="0"/>
            <a:r>
              <a:rPr lang="es-ES" sz="4800" dirty="0">
                <a:solidFill>
                  <a:schemeClr val="bg1"/>
                </a:solidFill>
                <a:latin typeface="Times New Roman" panose="02020603050405020304" pitchFamily="18" charset="0"/>
                <a:cs typeface="Times New Roman" panose="02020603050405020304" pitchFamily="18" charset="0"/>
              </a:rPr>
              <a:t>Requerimientos Funcionales</a:t>
            </a:r>
            <a:r>
              <a:rPr lang="es-ES" sz="4800" dirty="0">
                <a:solidFill>
                  <a:schemeClr val="bg1"/>
                </a:solidFill>
              </a:rPr>
              <a:t> </a:t>
            </a:r>
            <a:r>
              <a:rPr lang="es-ES" sz="3200" dirty="0">
                <a:solidFill>
                  <a:schemeClr val="bg1"/>
                </a:solidFill>
              </a:rPr>
              <a:t> </a:t>
            </a:r>
            <a:endParaRPr lang="es-CO" sz="3200" dirty="0">
              <a:solidFill>
                <a:schemeClr val="bg1"/>
              </a:solidFill>
            </a:endParaRPr>
          </a:p>
        </p:txBody>
      </p:sp>
      <p:pic>
        <p:nvPicPr>
          <p:cNvPr id="4" name="Imagen 3">
            <a:extLst>
              <a:ext uri="{FF2B5EF4-FFF2-40B4-BE49-F238E27FC236}">
                <a16:creationId xmlns:a16="http://schemas.microsoft.com/office/drawing/2014/main" id="{2C8B7BA6-B1BE-40FF-855E-B6045DFA0AA9}"/>
              </a:ext>
            </a:extLst>
          </p:cNvPr>
          <p:cNvPicPr>
            <a:picLocks noChangeAspect="1"/>
          </p:cNvPicPr>
          <p:nvPr/>
        </p:nvPicPr>
        <p:blipFill>
          <a:blip r:embed="rId2"/>
          <a:stretch>
            <a:fillRect/>
          </a:stretch>
        </p:blipFill>
        <p:spPr>
          <a:xfrm>
            <a:off x="2200178" y="1383272"/>
            <a:ext cx="4929014" cy="5342083"/>
          </a:xfrm>
          <a:prstGeom prst="rect">
            <a:avLst/>
          </a:prstGeom>
        </p:spPr>
      </p:pic>
    </p:spTree>
    <p:extLst>
      <p:ext uri="{BB962C8B-B14F-4D97-AF65-F5344CB8AC3E}">
        <p14:creationId xmlns:p14="http://schemas.microsoft.com/office/powerpoint/2010/main" val="190938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599662" y="381570"/>
            <a:ext cx="7944675" cy="830997"/>
          </a:xfrm>
          <a:prstGeom prst="rect">
            <a:avLst/>
          </a:prstGeom>
        </p:spPr>
        <p:txBody>
          <a:bodyPr wrap="none">
            <a:spAutoFit/>
          </a:bodyPr>
          <a:lstStyle/>
          <a:p>
            <a:pPr lvl="0"/>
            <a:r>
              <a:rPr lang="es-ES" sz="4800" dirty="0">
                <a:solidFill>
                  <a:schemeClr val="bg1"/>
                </a:solidFill>
                <a:latin typeface="Times New Roman" panose="02020603050405020304" pitchFamily="18" charset="0"/>
                <a:cs typeface="Times New Roman" panose="02020603050405020304" pitchFamily="18" charset="0"/>
              </a:rPr>
              <a:t>Requerimientos no funcionales</a:t>
            </a:r>
            <a:endParaRPr lang="es-CO" sz="3200" dirty="0">
              <a:solidFill>
                <a:schemeClr val="bg1"/>
              </a:solidFill>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C8D40232-8A8B-4723-81EA-69D5AC48A184}"/>
              </a:ext>
            </a:extLst>
          </p:cNvPr>
          <p:cNvPicPr>
            <a:picLocks noChangeAspect="1"/>
          </p:cNvPicPr>
          <p:nvPr/>
        </p:nvPicPr>
        <p:blipFill>
          <a:blip r:embed="rId2"/>
          <a:stretch>
            <a:fillRect/>
          </a:stretch>
        </p:blipFill>
        <p:spPr>
          <a:xfrm>
            <a:off x="1554481" y="1269154"/>
            <a:ext cx="6149578" cy="5588846"/>
          </a:xfrm>
          <a:prstGeom prst="rect">
            <a:avLst/>
          </a:prstGeom>
        </p:spPr>
      </p:pic>
    </p:spTree>
    <p:extLst>
      <p:ext uri="{BB962C8B-B14F-4D97-AF65-F5344CB8AC3E}">
        <p14:creationId xmlns:p14="http://schemas.microsoft.com/office/powerpoint/2010/main" val="2423208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7635E00-9D9A-4840-9CB8-EA8D13AAA32A}"/>
              </a:ext>
            </a:extLst>
          </p:cNvPr>
          <p:cNvSpPr txBox="1"/>
          <p:nvPr/>
        </p:nvSpPr>
        <p:spPr>
          <a:xfrm>
            <a:off x="1747520" y="477520"/>
            <a:ext cx="4572000" cy="670560"/>
          </a:xfrm>
          <a:prstGeom prst="rect">
            <a:avLst/>
          </a:prstGeom>
        </p:spPr>
        <p:txBody>
          <a:bodyPr vert="horz" wrap="square" lIns="91440" tIns="45720" rIns="91440" bIns="45720" rtlCol="0" anchor="ctr">
            <a:noAutofit/>
          </a:bodyPr>
          <a:lstStyle/>
          <a:p>
            <a:pPr algn="l"/>
            <a:r>
              <a:rPr lang="es-ES" sz="6000" b="1" dirty="0">
                <a:solidFill>
                  <a:schemeClr val="bg1"/>
                </a:solidFill>
                <a:latin typeface="Times New Roman" panose="02020603050405020304" pitchFamily="18" charset="0"/>
                <a:cs typeface="Times New Roman" panose="02020603050405020304" pitchFamily="18" charset="0"/>
              </a:rPr>
              <a:t>Casos de uso</a:t>
            </a:r>
          </a:p>
        </p:txBody>
      </p:sp>
      <p:pic>
        <p:nvPicPr>
          <p:cNvPr id="1026" name="Picture 2" descr="Untitled">
            <a:extLst>
              <a:ext uri="{FF2B5EF4-FFF2-40B4-BE49-F238E27FC236}">
                <a16:creationId xmlns:a16="http://schemas.microsoft.com/office/drawing/2014/main" id="{E25A9D17-098E-49D2-A8F3-79F9DD6A8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49" y="1889761"/>
            <a:ext cx="9248051"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43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2762B28-E73F-4220-9AE3-AAA6E684867E}"/>
              </a:ext>
            </a:extLst>
          </p:cNvPr>
          <p:cNvPicPr>
            <a:picLocks noChangeAspect="1"/>
          </p:cNvPicPr>
          <p:nvPr/>
        </p:nvPicPr>
        <p:blipFill>
          <a:blip r:embed="rId2"/>
          <a:stretch>
            <a:fillRect/>
          </a:stretch>
        </p:blipFill>
        <p:spPr>
          <a:xfrm>
            <a:off x="523240" y="592444"/>
            <a:ext cx="8097520" cy="6265556"/>
          </a:xfrm>
          <a:prstGeom prst="rect">
            <a:avLst/>
          </a:prstGeom>
        </p:spPr>
      </p:pic>
    </p:spTree>
    <p:extLst>
      <p:ext uri="{BB962C8B-B14F-4D97-AF65-F5344CB8AC3E}">
        <p14:creationId xmlns:p14="http://schemas.microsoft.com/office/powerpoint/2010/main" val="3843888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txBox="1">
            <a:spLocks/>
          </p:cNvSpPr>
          <p:nvPr/>
        </p:nvSpPr>
        <p:spPr>
          <a:xfrm>
            <a:off x="1127578" y="5296746"/>
            <a:ext cx="6020954"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5400" b="1" dirty="0">
                <a:solidFill>
                  <a:srgbClr val="FFC000"/>
                </a:solidFill>
              </a:rPr>
              <a:t>GRACIAS</a:t>
            </a:r>
            <a:endParaRPr lang="es-ES" sz="5400" dirty="0">
              <a:solidFill>
                <a:srgbClr val="FFC000"/>
              </a:solidFill>
            </a:endParaRPr>
          </a:p>
        </p:txBody>
      </p:sp>
      <p:pic>
        <p:nvPicPr>
          <p:cNvPr id="5"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806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5F5AF44-6484-4559-A1D2-F9064C500EFC}"/>
              </a:ext>
            </a:extLst>
          </p:cNvPr>
          <p:cNvSpPr/>
          <p:nvPr/>
        </p:nvSpPr>
        <p:spPr>
          <a:xfrm>
            <a:off x="144379" y="1926358"/>
            <a:ext cx="8686800" cy="4445256"/>
          </a:xfrm>
          <a:prstGeom prst="rect">
            <a:avLst/>
          </a:prstGeom>
        </p:spPr>
        <p:txBody>
          <a:bodyPr wrap="square">
            <a:spAutoFit/>
          </a:bodyPr>
          <a:lstStyle/>
          <a:p>
            <a:pPr indent="71755">
              <a:lnSpc>
                <a:spcPct val="200000"/>
              </a:lnSpc>
              <a:spcAft>
                <a:spcPts val="800"/>
              </a:spcAft>
            </a:pPr>
            <a:r>
              <a:rPr lang="es-MX"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Este proyecto presenta un informe de los cambios en los problemas evidenciados en la empresa Joglosmy S.A.S, dedicada a la venta y comercialización de filtros para automóviles. A través de la entrevista comenzó a resolver los problemas relacionados con la digitalización de datos y el proceso de facturación. Antes de las cuestiones mencionadas, la observación directa y la información obtenida mediante entrevistas ponían de manifiesto. La pérdida de datos relevantes y la falta de control en los procesos de facturación causados por fallas humanas o en los dispositivos de almacenamiento, han tenido un cambio positivo y han comenzado a satisfacer las necesidades del cliente.</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AC78A146-CD3E-4707-A7A0-6104E8F7FAC4}"/>
              </a:ext>
            </a:extLst>
          </p:cNvPr>
          <p:cNvSpPr txBox="1"/>
          <p:nvPr/>
        </p:nvSpPr>
        <p:spPr>
          <a:xfrm>
            <a:off x="2923673" y="649704"/>
            <a:ext cx="4680284" cy="481263"/>
          </a:xfrm>
          <a:prstGeom prst="rect">
            <a:avLst/>
          </a:prstGeom>
        </p:spPr>
        <p:txBody>
          <a:bodyPr vert="horz" wrap="square" lIns="91440" tIns="45720" rIns="91440" bIns="45720" rtlCol="0" anchor="ctr">
            <a:noAutofit/>
          </a:bodyPr>
          <a:lstStyle/>
          <a:p>
            <a:pPr algn="l"/>
            <a:r>
              <a:rPr lang="es-ES" sz="4800" b="1" dirty="0">
                <a:solidFill>
                  <a:schemeClr val="bg1"/>
                </a:solidFill>
              </a:rPr>
              <a:t>Resumen</a:t>
            </a:r>
            <a:endParaRPr lang="es-CO" sz="4800" b="1" dirty="0">
              <a:solidFill>
                <a:schemeClr val="bg1"/>
              </a:solidFill>
            </a:endParaRPr>
          </a:p>
        </p:txBody>
      </p:sp>
    </p:spTree>
    <p:extLst>
      <p:ext uri="{BB962C8B-B14F-4D97-AF65-F5344CB8AC3E}">
        <p14:creationId xmlns:p14="http://schemas.microsoft.com/office/powerpoint/2010/main" val="64583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C78A146-CD3E-4707-A7A0-6104E8F7FAC4}"/>
              </a:ext>
            </a:extLst>
          </p:cNvPr>
          <p:cNvSpPr txBox="1"/>
          <p:nvPr/>
        </p:nvSpPr>
        <p:spPr>
          <a:xfrm>
            <a:off x="2923673" y="649704"/>
            <a:ext cx="4680284" cy="481263"/>
          </a:xfrm>
          <a:prstGeom prst="rect">
            <a:avLst/>
          </a:prstGeom>
        </p:spPr>
        <p:txBody>
          <a:bodyPr vert="horz" wrap="square" lIns="91440" tIns="45720" rIns="91440" bIns="45720" rtlCol="0" anchor="ctr">
            <a:noAutofit/>
          </a:bodyPr>
          <a:lstStyle/>
          <a:p>
            <a:pPr algn="l"/>
            <a:r>
              <a:rPr lang="es-ES" sz="4800" b="1" dirty="0" err="1">
                <a:solidFill>
                  <a:schemeClr val="bg1"/>
                </a:solidFill>
              </a:rPr>
              <a:t>Abstract</a:t>
            </a:r>
            <a:r>
              <a:rPr lang="es-ES" sz="4800" b="1" dirty="0">
                <a:solidFill>
                  <a:schemeClr val="bg1"/>
                </a:solidFill>
              </a:rPr>
              <a:t> </a:t>
            </a:r>
            <a:endParaRPr lang="es-CO" sz="4800" b="1" dirty="0">
              <a:solidFill>
                <a:schemeClr val="bg1"/>
              </a:solidFill>
            </a:endParaRPr>
          </a:p>
        </p:txBody>
      </p:sp>
      <p:sp>
        <p:nvSpPr>
          <p:cNvPr id="4" name="Rectángulo 3">
            <a:extLst>
              <a:ext uri="{FF2B5EF4-FFF2-40B4-BE49-F238E27FC236}">
                <a16:creationId xmlns:a16="http://schemas.microsoft.com/office/drawing/2014/main" id="{591AF07F-8975-4143-A438-4C5670F180A7}"/>
              </a:ext>
            </a:extLst>
          </p:cNvPr>
          <p:cNvSpPr/>
          <p:nvPr/>
        </p:nvSpPr>
        <p:spPr>
          <a:xfrm>
            <a:off x="-1" y="1914600"/>
            <a:ext cx="8710863" cy="3891258"/>
          </a:xfrm>
          <a:prstGeom prst="rect">
            <a:avLst/>
          </a:prstGeom>
        </p:spPr>
        <p:txBody>
          <a:bodyPr wrap="square">
            <a:spAutoFit/>
          </a:bodyPr>
          <a:lstStyle/>
          <a:p>
            <a:pPr indent="71755">
              <a:lnSpc>
                <a:spcPct val="200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project presents a report of the changes in the problems evidenced in the company Joglosmy S.A.S, dedicated to the sale and commercialization of filters for cars. Through the interview started to solve the problems related to the data digitalization and the invoicing process. Before the mentioned issues were evidenced by the direct observation and the information obtained through interviews. The loss of relevant data and the lack of control in the billing processes caused by human faults or failures in the storage devices, have had a positive change and have begun to satisfy the needs of the client.</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449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1817914" y="584109"/>
            <a:ext cx="4938981" cy="584775"/>
          </a:xfrm>
          <a:prstGeom prst="rect">
            <a:avLst/>
          </a:prstGeom>
        </p:spPr>
        <p:txBody>
          <a:bodyPr wrap="none">
            <a:spAutoFit/>
          </a:bodyPr>
          <a:lstStyle/>
          <a:p>
            <a:pPr lvl="0"/>
            <a:r>
              <a:rPr lang="es-CO" sz="3200" dirty="0">
                <a:solidFill>
                  <a:schemeClr val="bg1"/>
                </a:solidFill>
              </a:rPr>
              <a:t>planteamiento del problema</a:t>
            </a:r>
          </a:p>
        </p:txBody>
      </p:sp>
      <p:sp>
        <p:nvSpPr>
          <p:cNvPr id="2" name="Rectángulo 1">
            <a:extLst>
              <a:ext uri="{FF2B5EF4-FFF2-40B4-BE49-F238E27FC236}">
                <a16:creationId xmlns:a16="http://schemas.microsoft.com/office/drawing/2014/main" id="{C6027A8D-BC41-4FCC-AFDE-9A6FC2EA2716}"/>
              </a:ext>
            </a:extLst>
          </p:cNvPr>
          <p:cNvSpPr/>
          <p:nvPr/>
        </p:nvSpPr>
        <p:spPr>
          <a:xfrm>
            <a:off x="13450" y="1777995"/>
            <a:ext cx="9144000" cy="5101846"/>
          </a:xfrm>
          <a:prstGeom prst="rect">
            <a:avLst/>
          </a:prstGeom>
        </p:spPr>
        <p:txBody>
          <a:bodyPr wrap="square">
            <a:spAutoFit/>
          </a:bodyPr>
          <a:lstStyle/>
          <a:p>
            <a:pPr marL="228600" indent="71755">
              <a:lnSpc>
                <a:spcPct val="200000"/>
              </a:lnSpc>
              <a:spcAft>
                <a:spcPts val="800"/>
              </a:spcAft>
            </a:pPr>
            <a:r>
              <a:rPr lang="es-CO"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La empresa de inyección de platicos JOGLOSMY S.A.S, evidencia tres problemáticas primordialmente.</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indent="71755">
              <a:lnSpc>
                <a:spcPct val="200000"/>
              </a:lnSpc>
              <a:spcAft>
                <a:spcPts val="800"/>
              </a:spcAft>
            </a:pPr>
            <a:r>
              <a:rPr lang="es-CO"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El primero de ellos es la manipulación de los datos para el inventario, los cuales se llevan a cabo en formatos adjuntos o en hojas, muchos de estos adjuntos o hojas se pierden con facilidad, el segundo problema se evidencia en los procesos de producción, ya que muchas veces si la información del inventario no es clara o concisa; El tercer problema proviene sobre el mantenimiento ya que se les tiene que hacer un mantenimiento preventivo y correctivo, pero no se tienen fichas de control y los empaques de las maquinas se tiene que hacer por medio de un tercero.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3192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660B0F-A765-4A01-8F02-5C72F139FEDD}"/>
              </a:ext>
            </a:extLst>
          </p:cNvPr>
          <p:cNvPicPr>
            <a:picLocks noChangeAspect="1"/>
          </p:cNvPicPr>
          <p:nvPr/>
        </p:nvPicPr>
        <p:blipFill>
          <a:blip r:embed="rId2"/>
          <a:stretch>
            <a:fillRect/>
          </a:stretch>
        </p:blipFill>
        <p:spPr>
          <a:xfrm rot="5400000">
            <a:off x="4507230" y="2329180"/>
            <a:ext cx="4653280" cy="3489960"/>
          </a:xfrm>
          <a:prstGeom prst="rect">
            <a:avLst/>
          </a:prstGeom>
        </p:spPr>
      </p:pic>
      <p:pic>
        <p:nvPicPr>
          <p:cNvPr id="5" name="Imagen 4">
            <a:extLst>
              <a:ext uri="{FF2B5EF4-FFF2-40B4-BE49-F238E27FC236}">
                <a16:creationId xmlns:a16="http://schemas.microsoft.com/office/drawing/2014/main" id="{784DB27C-D898-4442-AF15-4F00D7D70FAD}"/>
              </a:ext>
            </a:extLst>
          </p:cNvPr>
          <p:cNvPicPr>
            <a:picLocks noChangeAspect="1"/>
          </p:cNvPicPr>
          <p:nvPr/>
        </p:nvPicPr>
        <p:blipFill>
          <a:blip r:embed="rId3"/>
          <a:stretch>
            <a:fillRect/>
          </a:stretch>
        </p:blipFill>
        <p:spPr>
          <a:xfrm rot="5400000">
            <a:off x="-16510" y="2329179"/>
            <a:ext cx="4653281" cy="3489961"/>
          </a:xfrm>
          <a:prstGeom prst="rect">
            <a:avLst/>
          </a:prstGeom>
        </p:spPr>
      </p:pic>
    </p:spTree>
    <p:extLst>
      <p:ext uri="{BB962C8B-B14F-4D97-AF65-F5344CB8AC3E}">
        <p14:creationId xmlns:p14="http://schemas.microsoft.com/office/powerpoint/2010/main" val="2259926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1817914" y="584109"/>
            <a:ext cx="3098990" cy="584775"/>
          </a:xfrm>
          <a:prstGeom prst="rect">
            <a:avLst/>
          </a:prstGeom>
        </p:spPr>
        <p:txBody>
          <a:bodyPr wrap="none">
            <a:spAutoFit/>
          </a:bodyPr>
          <a:lstStyle/>
          <a:p>
            <a:pPr lvl="0"/>
            <a:r>
              <a:rPr lang="es-ES" sz="3200" dirty="0">
                <a:solidFill>
                  <a:schemeClr val="bg1"/>
                </a:solidFill>
              </a:rPr>
              <a:t>Objetivo General </a:t>
            </a:r>
            <a:endParaRPr lang="es-CO" sz="3200" dirty="0">
              <a:solidFill>
                <a:schemeClr val="bg1"/>
              </a:solidFill>
            </a:endParaRPr>
          </a:p>
        </p:txBody>
      </p:sp>
      <p:sp>
        <p:nvSpPr>
          <p:cNvPr id="2" name="Rectángulo 1">
            <a:extLst>
              <a:ext uri="{FF2B5EF4-FFF2-40B4-BE49-F238E27FC236}">
                <a16:creationId xmlns:a16="http://schemas.microsoft.com/office/drawing/2014/main" id="{007197ED-0F9A-4DCF-80D1-6F9D20DDCA3C}"/>
              </a:ext>
            </a:extLst>
          </p:cNvPr>
          <p:cNvSpPr/>
          <p:nvPr/>
        </p:nvSpPr>
        <p:spPr>
          <a:xfrm>
            <a:off x="1028527" y="1599189"/>
            <a:ext cx="6637330" cy="4832220"/>
          </a:xfrm>
          <a:prstGeom prst="rect">
            <a:avLst/>
          </a:prstGeom>
        </p:spPr>
        <p:txBody>
          <a:bodyPr wrap="square">
            <a:spAutoFit/>
          </a:bodyPr>
          <a:lstStyle/>
          <a:p>
            <a:pPr marL="228600" indent="71755" algn="just">
              <a:lnSpc>
                <a:spcPct val="200000"/>
              </a:lnSpc>
              <a:spcAft>
                <a:spcPts val="0"/>
              </a:spcAft>
            </a:pPr>
            <a:r>
              <a:rPr lang="es-ES" b="1" dirty="0">
                <a:latin typeface="Times New Roman" panose="02020603050405020304" pitchFamily="18" charset="0"/>
                <a:ea typeface="Calibri" panose="020F0502020204030204" pitchFamily="34" charset="0"/>
                <a:cs typeface="Times New Roman" panose="02020603050405020304" pitchFamily="18" charset="0"/>
              </a:rPr>
              <a:t>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228600" indent="71755">
              <a:lnSpc>
                <a:spcPct val="200000"/>
              </a:lnSpc>
              <a:spcAft>
                <a:spcPts val="800"/>
              </a:spcAft>
            </a:pPr>
            <a:r>
              <a:rPr lang="es-ES" sz="2800" dirty="0">
                <a:latin typeface="Times New Roman" panose="02020603050405020304" pitchFamily="18" charset="0"/>
                <a:ea typeface="Calibri" panose="020F0502020204030204" pitchFamily="34" charset="0"/>
                <a:cs typeface="Times New Roman" panose="02020603050405020304" pitchFamily="18" charset="0"/>
              </a:rPr>
              <a:t>Desarrollar un sistema de información, que permita a la empresa Joglosmy, producir y comercializar sus productos de forma ágil y óptima para así mejorar el servicio al cliente.</a:t>
            </a:r>
            <a:endParaRPr lang="es-CO"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353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1817914" y="584109"/>
            <a:ext cx="3857403" cy="584775"/>
          </a:xfrm>
          <a:prstGeom prst="rect">
            <a:avLst/>
          </a:prstGeom>
        </p:spPr>
        <p:txBody>
          <a:bodyPr wrap="none">
            <a:spAutoFit/>
          </a:bodyPr>
          <a:lstStyle/>
          <a:p>
            <a:pPr lvl="0"/>
            <a:r>
              <a:rPr lang="es-ES" sz="3200" dirty="0">
                <a:solidFill>
                  <a:schemeClr val="bg1"/>
                </a:solidFill>
              </a:rPr>
              <a:t>Objetivos Específicos  </a:t>
            </a:r>
            <a:endParaRPr lang="es-CO" sz="3200" dirty="0">
              <a:solidFill>
                <a:schemeClr val="bg1"/>
              </a:solidFill>
            </a:endParaRPr>
          </a:p>
        </p:txBody>
      </p:sp>
      <p:sp>
        <p:nvSpPr>
          <p:cNvPr id="4" name="Rectángulo 3">
            <a:extLst>
              <a:ext uri="{FF2B5EF4-FFF2-40B4-BE49-F238E27FC236}">
                <a16:creationId xmlns:a16="http://schemas.microsoft.com/office/drawing/2014/main" id="{CFB4D257-A07F-4831-A8D5-05E577E5D6A9}"/>
              </a:ext>
            </a:extLst>
          </p:cNvPr>
          <p:cNvSpPr/>
          <p:nvPr/>
        </p:nvSpPr>
        <p:spPr>
          <a:xfrm>
            <a:off x="393754" y="2332267"/>
            <a:ext cx="8413361" cy="3680303"/>
          </a:xfrm>
          <a:prstGeom prst="rect">
            <a:avLst/>
          </a:prstGeom>
        </p:spPr>
        <p:txBody>
          <a:bodyPr wrap="square">
            <a:spAutoFit/>
          </a:bodyPr>
          <a:lstStyle/>
          <a:p>
            <a:pPr marL="342900" lvl="0" indent="-342900">
              <a:lnSpc>
                <a:spcPct val="200000"/>
              </a:lnSpc>
              <a:spcAft>
                <a:spcPts val="0"/>
              </a:spcAft>
              <a:buFont typeface="Symbol" panose="05050102010706020507" pitchFamily="18" charset="2"/>
              <a:buChar char=""/>
            </a:pPr>
            <a:r>
              <a:rPr lang="es-ES" sz="2400" dirty="0">
                <a:latin typeface="Times New Roman" panose="02020603050405020304" pitchFamily="18" charset="0"/>
                <a:ea typeface="Calibri" panose="020F0502020204030204" pitchFamily="34" charset="0"/>
                <a:cs typeface="Times New Roman" panose="02020603050405020304" pitchFamily="18" charset="0"/>
              </a:rPr>
              <a:t>Generar el inventario de productos terminados con sus entradas y salidas</a:t>
            </a:r>
            <a:endParaRPr lang="es-CO"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s-ES" sz="2400" dirty="0">
                <a:latin typeface="Times New Roman" panose="02020603050405020304" pitchFamily="18" charset="0"/>
                <a:ea typeface="Calibri" panose="020F0502020204030204" pitchFamily="34" charset="0"/>
                <a:cs typeface="Times New Roman" panose="02020603050405020304" pitchFamily="18" charset="0"/>
              </a:rPr>
              <a:t>Controlar el proceso de producción </a:t>
            </a:r>
            <a:endParaRPr lang="es-CO"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s-ES" sz="2400" dirty="0">
                <a:latin typeface="Times New Roman" panose="02020603050405020304" pitchFamily="18" charset="0"/>
                <a:ea typeface="Calibri" panose="020F0502020204030204" pitchFamily="34" charset="0"/>
                <a:cs typeface="Times New Roman" panose="02020603050405020304" pitchFamily="18" charset="0"/>
              </a:rPr>
              <a:t>Controlar el proceso de mantenimiento de maquinas </a:t>
            </a:r>
            <a:endParaRPr lang="es-CO"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s-ES" sz="2400" dirty="0">
                <a:latin typeface="Times New Roman" panose="02020603050405020304" pitchFamily="18" charset="0"/>
                <a:ea typeface="Calibri" panose="020F0502020204030204" pitchFamily="34" charset="0"/>
                <a:cs typeface="Times New Roman" panose="02020603050405020304" pitchFamily="18" charset="0"/>
              </a:rPr>
              <a:t>Generar reportes</a:t>
            </a:r>
            <a:endParaRPr lang="es-CO"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879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rot="20796637">
            <a:off x="-1033229" y="-310908"/>
            <a:ext cx="10665350"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7" name="16 Rectángulo"/>
          <p:cNvSpPr/>
          <p:nvPr/>
        </p:nvSpPr>
        <p:spPr>
          <a:xfrm rot="21241341">
            <a:off x="-1034873" y="465511"/>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18" name="17 Rectángulo"/>
          <p:cNvSpPr/>
          <p:nvPr/>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
        <p:nvSpPr>
          <p:cNvPr id="7"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16" name="Título 1"/>
          <p:cNvSpPr txBox="1">
            <a:spLocks/>
          </p:cNvSpPr>
          <p:nvPr/>
        </p:nvSpPr>
        <p:spPr>
          <a:xfrm>
            <a:off x="364273" y="324984"/>
            <a:ext cx="9069906" cy="88758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s-ES" sz="5400" dirty="0">
              <a:solidFill>
                <a:schemeClr val="bg1"/>
              </a:solidFill>
            </a:endParaRPr>
          </a:p>
        </p:txBody>
      </p:sp>
      <p:sp>
        <p:nvSpPr>
          <p:cNvPr id="27" name="Marcador de contenido 2"/>
          <p:cNvSpPr txBox="1">
            <a:spLocks/>
          </p:cNvSpPr>
          <p:nvPr/>
        </p:nvSpPr>
        <p:spPr>
          <a:xfrm>
            <a:off x="923180" y="2191341"/>
            <a:ext cx="8000150" cy="424006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CO" sz="2400" dirty="0"/>
          </a:p>
        </p:txBody>
      </p:sp>
      <p:sp>
        <p:nvSpPr>
          <p:cNvPr id="3" name="2 Rectángulo"/>
          <p:cNvSpPr/>
          <p:nvPr/>
        </p:nvSpPr>
        <p:spPr>
          <a:xfrm>
            <a:off x="1817914" y="584109"/>
            <a:ext cx="4097212" cy="584775"/>
          </a:xfrm>
          <a:prstGeom prst="rect">
            <a:avLst/>
          </a:prstGeom>
        </p:spPr>
        <p:txBody>
          <a:bodyPr wrap="none">
            <a:spAutoFit/>
          </a:bodyPr>
          <a:lstStyle/>
          <a:p>
            <a:pPr lvl="0"/>
            <a:r>
              <a:rPr lang="es-ES" sz="3200" dirty="0">
                <a:solidFill>
                  <a:schemeClr val="bg1"/>
                </a:solidFill>
              </a:rPr>
              <a:t>Alcance y delimitación  </a:t>
            </a:r>
            <a:endParaRPr lang="es-CO" sz="3200" dirty="0">
              <a:solidFill>
                <a:schemeClr val="bg1"/>
              </a:solidFill>
            </a:endParaRPr>
          </a:p>
        </p:txBody>
      </p:sp>
      <p:sp>
        <p:nvSpPr>
          <p:cNvPr id="4" name="Rectángulo 3">
            <a:extLst>
              <a:ext uri="{FF2B5EF4-FFF2-40B4-BE49-F238E27FC236}">
                <a16:creationId xmlns:a16="http://schemas.microsoft.com/office/drawing/2014/main" id="{6B861A45-6E27-4D72-9280-C53513F5B485}"/>
              </a:ext>
            </a:extLst>
          </p:cNvPr>
          <p:cNvSpPr/>
          <p:nvPr/>
        </p:nvSpPr>
        <p:spPr>
          <a:xfrm>
            <a:off x="473290" y="2191341"/>
            <a:ext cx="8000150" cy="3184846"/>
          </a:xfrm>
          <a:prstGeom prst="rect">
            <a:avLst/>
          </a:prstGeom>
        </p:spPr>
        <p:txBody>
          <a:bodyPr wrap="square">
            <a:spAutoFit/>
          </a:bodyPr>
          <a:lstStyle/>
          <a:p>
            <a:pPr algn="just">
              <a:lnSpc>
                <a:spcPct val="200000"/>
              </a:lnSpc>
              <a:spcAft>
                <a:spcPts val="800"/>
              </a:spcAft>
            </a:pPr>
            <a:r>
              <a:rPr lang="es-ES" sz="2000" dirty="0">
                <a:latin typeface="Times New Roman" panose="02020603050405020304" pitchFamily="18" charset="0"/>
                <a:ea typeface="Calibri" panose="020F0502020204030204" pitchFamily="34" charset="0"/>
                <a:cs typeface="Times New Roman" panose="02020603050405020304" pitchFamily="18" charset="0"/>
              </a:rPr>
              <a:t>El proyecto se centrara en la generación del formato digital, para tener control sobre los procesos de producción, inventario y mantenimiento de máquinas inyectoras y brindar un servicio de calidad para los clientes.</a:t>
            </a:r>
            <a:endParaRPr lang="es-CO"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spcAft>
                <a:spcPts val="800"/>
              </a:spcAft>
            </a:pPr>
            <a:r>
              <a:rPr lang="es-ES" sz="2000" dirty="0">
                <a:latin typeface="Times New Roman" panose="02020603050405020304" pitchFamily="18" charset="0"/>
                <a:ea typeface="Calibri" panose="020F0502020204030204" pitchFamily="34" charset="0"/>
                <a:cs typeface="Times New Roman" panose="02020603050405020304" pitchFamily="18" charset="0"/>
              </a:rPr>
              <a:t>El proyecto se realizará para la empresa Joglosmy s.a.s, ubicado en la calle 102a #70c-45</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08648014"/>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1390</TotalTime>
  <Words>816</Words>
  <Application>Microsoft Office PowerPoint</Application>
  <PresentationFormat>Presentación en pantalla (4:3)</PresentationFormat>
  <Paragraphs>69</Paragraphs>
  <Slides>25</Slides>
  <Notes>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Symbol</vt:lpstr>
      <vt:lpstr>Times New Roman</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Julian Porras</cp:lastModifiedBy>
  <cp:revision>103</cp:revision>
  <dcterms:created xsi:type="dcterms:W3CDTF">2015-08-06T22:24:59Z</dcterms:created>
  <dcterms:modified xsi:type="dcterms:W3CDTF">2019-12-01T18:51:12Z</dcterms:modified>
</cp:coreProperties>
</file>